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1" r:id="rId4"/>
    <p:sldId id="259" r:id="rId5"/>
    <p:sldId id="263" r:id="rId6"/>
    <p:sldId id="280" r:id="rId7"/>
    <p:sldId id="258" r:id="rId8"/>
    <p:sldId id="268" r:id="rId9"/>
    <p:sldId id="274" r:id="rId10"/>
    <p:sldId id="281" r:id="rId11"/>
    <p:sldId id="282" r:id="rId12"/>
    <p:sldId id="283" r:id="rId13"/>
    <p:sldId id="277" r:id="rId14"/>
    <p:sldId id="272" r:id="rId15"/>
    <p:sldId id="261" r:id="rId16"/>
    <p:sldId id="264" r:id="rId17"/>
  </p:sldIdLst>
  <p:sldSz cx="18288000" cy="10287000"/>
  <p:notesSz cx="6858000" cy="9144000"/>
  <p:embeddedFontLst>
    <p:embeddedFont>
      <p:font typeface="Blinker" panose="020B0604020202020204" charset="0"/>
      <p:regular r:id="rId19"/>
    </p:embeddedFont>
    <p:embeddedFont>
      <p:font typeface="Blinker Bold" panose="020B0604020202020204" charset="0"/>
      <p:regular r:id="rId20"/>
    </p:embeddedFont>
    <p:embeddedFont>
      <p:font typeface="Source Code Pro" panose="020B0509030403020204" pitchFamily="49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972"/>
    <a:srgbClr val="848590"/>
    <a:srgbClr val="71727B"/>
    <a:srgbClr val="62636A"/>
    <a:srgbClr val="FFFFFF"/>
    <a:srgbClr val="61626B"/>
    <a:srgbClr val="98716E"/>
    <a:srgbClr val="686D74"/>
    <a:srgbClr val="3B76E1"/>
    <a:srgbClr val="4C4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98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T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FBA2EEA-A49E-4612-9120-E8D9D283E054}" type="datetimeFigureOut">
              <a:rPr lang="ar-TN" smtClean="0"/>
              <a:t>17-01-1446</a:t>
            </a:fld>
            <a:endParaRPr lang="ar-T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T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T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T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BB580E5-6909-4D7D-A2DE-45F698998292}" type="slidenum">
              <a:rPr lang="ar-TN" smtClean="0"/>
              <a:t>‹N°›</a:t>
            </a:fld>
            <a:endParaRPr lang="ar-TN"/>
          </a:p>
        </p:txBody>
      </p:sp>
    </p:spTree>
    <p:extLst>
      <p:ext uri="{BB962C8B-B14F-4D97-AF65-F5344CB8AC3E}">
        <p14:creationId xmlns:p14="http://schemas.microsoft.com/office/powerpoint/2010/main" val="200914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80E5-6909-4D7D-A2DE-45F698998292}" type="slidenum">
              <a:rPr lang="ar-TN" smtClean="0"/>
              <a:t>8</a:t>
            </a:fld>
            <a:endParaRPr lang="ar-TN"/>
          </a:p>
        </p:txBody>
      </p:sp>
    </p:spTree>
    <p:extLst>
      <p:ext uri="{BB962C8B-B14F-4D97-AF65-F5344CB8AC3E}">
        <p14:creationId xmlns:p14="http://schemas.microsoft.com/office/powerpoint/2010/main" val="18107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80E5-6909-4D7D-A2DE-45F698998292}" type="slidenum">
              <a:rPr lang="ar-TN" smtClean="0"/>
              <a:t>13</a:t>
            </a:fld>
            <a:endParaRPr lang="ar-TN"/>
          </a:p>
        </p:txBody>
      </p:sp>
    </p:spTree>
    <p:extLst>
      <p:ext uri="{BB962C8B-B14F-4D97-AF65-F5344CB8AC3E}">
        <p14:creationId xmlns:p14="http://schemas.microsoft.com/office/powerpoint/2010/main" val="49788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013465"/>
            <a:ext cx="6454198" cy="11300465"/>
            <a:chOff x="0" y="0"/>
            <a:chExt cx="5353494" cy="9373274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1742347" y="1628047"/>
            <a:ext cx="7902687" cy="4627543"/>
            <a:chOff x="0" y="0"/>
            <a:chExt cx="8209447" cy="4807171"/>
          </a:xfrm>
          <a:solidFill>
            <a:srgbClr val="99300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209447" cy="4807171"/>
            </a:xfrm>
            <a:custGeom>
              <a:avLst/>
              <a:gdLst/>
              <a:ahLst/>
              <a:cxnLst/>
              <a:rect l="l" t="t" r="r" b="b"/>
              <a:pathLst>
                <a:path w="8209447" h="4807171">
                  <a:moveTo>
                    <a:pt x="8209447" y="4807171"/>
                  </a:moveTo>
                  <a:lnTo>
                    <a:pt x="0" y="4807171"/>
                  </a:lnTo>
                  <a:lnTo>
                    <a:pt x="0" y="0"/>
                  </a:lnTo>
                  <a:lnTo>
                    <a:pt x="8209447" y="480717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974449" y="5707676"/>
            <a:ext cx="5406787" cy="4649837"/>
            <a:chOff x="0" y="0"/>
            <a:chExt cx="6350000" cy="5461000"/>
          </a:xfrm>
        </p:grpSpPr>
        <p:sp>
          <p:nvSpPr>
            <p:cNvPr id="7" name="Freeform 7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15400" r="-15400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28518" y="337113"/>
            <a:ext cx="5305671" cy="4562877"/>
            <a:chOff x="0" y="0"/>
            <a:chExt cx="6350000" cy="5461000"/>
          </a:xfrm>
        </p:grpSpPr>
        <p:sp>
          <p:nvSpPr>
            <p:cNvPr id="9" name="Freeform 9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3"/>
              <a:stretch>
                <a:fillRect l="-13627" r="-13627"/>
              </a:stretch>
            </a:blipFill>
          </p:spPr>
          <p:txBody>
            <a:bodyPr/>
            <a:lstStyle/>
            <a:p>
              <a:endParaRPr lang="ar-TN" dirty="0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012137" y="5297863"/>
            <a:ext cx="5268911" cy="456287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4"/>
              <a:stretch>
                <a:fillRect l="-7733" r="-7733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038722" y="0"/>
            <a:ext cx="5268911" cy="4562877"/>
            <a:chOff x="0" y="0"/>
            <a:chExt cx="6350000" cy="5499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5"/>
              <a:stretch>
                <a:fillRect l="-7733" r="-773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9829800" y="3520394"/>
            <a:ext cx="7225074" cy="5722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9"/>
              </a:lnSpc>
            </a:pPr>
            <a:r>
              <a:rPr lang="fr-FR" sz="7200" dirty="0">
                <a:solidFill>
                  <a:srgbClr val="000000"/>
                </a:solidFill>
                <a:latin typeface="Blinker Bold"/>
              </a:rPr>
              <a:t>TUTORIEL</a:t>
            </a:r>
          </a:p>
          <a:p>
            <a:pPr algn="ctr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Blinker Bold"/>
              </a:rPr>
              <a:t>Plateforme en ligne de gestion des préinscriptions en mastère</a:t>
            </a:r>
          </a:p>
          <a:p>
            <a:pPr algn="ctr">
              <a:lnSpc>
                <a:spcPct val="150000"/>
              </a:lnSpc>
            </a:pPr>
            <a:endParaRPr lang="fr-FR" sz="2400" dirty="0">
              <a:solidFill>
                <a:srgbClr val="000000"/>
              </a:solidFill>
              <a:latin typeface="Blinker Bold"/>
            </a:endParaRPr>
          </a:p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rgbClr val="000000"/>
                </a:solidFill>
                <a:latin typeface="Blinker Bold"/>
              </a:rPr>
              <a:t>« Je suis un membre d’une commission de mastère»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D0AA22E-9E6D-46F7-8668-3C5CF942A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216" y="829776"/>
            <a:ext cx="3534784" cy="125650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7A9E91D-CD7C-4544-B9A4-07EF7665B0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89" y="1095175"/>
            <a:ext cx="3729664" cy="7257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BB88F43-3930-451A-8E65-96B588D88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33" y="2226889"/>
            <a:ext cx="13610496" cy="786961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5400000">
            <a:off x="-994786" y="991321"/>
            <a:ext cx="6125261" cy="4135690"/>
            <a:chOff x="0" y="0"/>
            <a:chExt cx="16341211" cy="11033356"/>
          </a:xfrm>
          <a:solidFill>
            <a:srgbClr val="9D31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614989" y="2137214"/>
            <a:ext cx="4714053" cy="8253695"/>
            <a:chOff x="0" y="0"/>
            <a:chExt cx="5353494" cy="9373274"/>
          </a:xfrm>
          <a:solidFill>
            <a:srgbClr val="75250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684FC2A4-0F23-4518-A6D7-C67EBD92AD6D}"/>
              </a:ext>
            </a:extLst>
          </p:cNvPr>
          <p:cNvSpPr txBox="1"/>
          <p:nvPr/>
        </p:nvSpPr>
        <p:spPr>
          <a:xfrm>
            <a:off x="6781800" y="443290"/>
            <a:ext cx="9675569" cy="1101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 "/>
              </a:rPr>
              <a:t>Documents du candidat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F4DD9-CE05-4412-A2F5-4D6A2AA0676C}"/>
              </a:ext>
            </a:extLst>
          </p:cNvPr>
          <p:cNvSpPr/>
          <p:nvPr/>
        </p:nvSpPr>
        <p:spPr>
          <a:xfrm>
            <a:off x="7620000" y="6121797"/>
            <a:ext cx="838200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C92A12-4B53-4A0E-ADEC-00716B110AAB}"/>
              </a:ext>
            </a:extLst>
          </p:cNvPr>
          <p:cNvSpPr/>
          <p:nvPr/>
        </p:nvSpPr>
        <p:spPr>
          <a:xfrm>
            <a:off x="8049039" y="6508948"/>
            <a:ext cx="838200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20CE56-09D8-4BB6-A3AC-B9F04CE0CF94}"/>
              </a:ext>
            </a:extLst>
          </p:cNvPr>
          <p:cNvSpPr/>
          <p:nvPr/>
        </p:nvSpPr>
        <p:spPr>
          <a:xfrm>
            <a:off x="6462919" y="5057319"/>
            <a:ext cx="2314162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4C4A60"/>
                </a:solidFill>
              </a:rPr>
              <a:t>Foulenbenfoulen@mail.com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34C74F-31CF-41A8-BB5C-EB414F1E680D}"/>
              </a:ext>
            </a:extLst>
          </p:cNvPr>
          <p:cNvSpPr/>
          <p:nvPr/>
        </p:nvSpPr>
        <p:spPr>
          <a:xfrm>
            <a:off x="8953500" y="2374087"/>
            <a:ext cx="53721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Choisissez « documents » pour pouvoir visualiser les documents déposés par la candidat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CB7AA44-A824-4A20-AD72-43A2A125CA66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1639550" y="2907487"/>
            <a:ext cx="0" cy="1786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A4E7B80-B340-4E1F-9492-89231A2AD3A4}"/>
              </a:ext>
            </a:extLst>
          </p:cNvPr>
          <p:cNvSpPr/>
          <p:nvPr/>
        </p:nvSpPr>
        <p:spPr>
          <a:xfrm>
            <a:off x="6858000" y="6344246"/>
            <a:ext cx="838200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48F32C-58E1-4048-BB0F-F7FF3ABF432A}"/>
              </a:ext>
            </a:extLst>
          </p:cNvPr>
          <p:cNvSpPr/>
          <p:nvPr/>
        </p:nvSpPr>
        <p:spPr>
          <a:xfrm>
            <a:off x="7287039" y="6731397"/>
            <a:ext cx="838200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2B4DE7-FD0F-4CF4-BFA9-B13E79A80A90}"/>
              </a:ext>
            </a:extLst>
          </p:cNvPr>
          <p:cNvSpPr/>
          <p:nvPr/>
        </p:nvSpPr>
        <p:spPr>
          <a:xfrm>
            <a:off x="11832917" y="4588523"/>
            <a:ext cx="5372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Appuyez sur le nom du document pour le télécharger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309787C-4998-4B0D-861F-9AB59F934287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11619584" y="4381500"/>
            <a:ext cx="213333" cy="47372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4DDD7B-86DF-4128-88CF-6B4205A7282C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10287000" y="4767136"/>
            <a:ext cx="1545917" cy="8808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4CEEA97-D18C-48CC-8131-5D51F4F7D6B9}"/>
              </a:ext>
            </a:extLst>
          </p:cNvPr>
          <p:cNvCxnSpPr>
            <a:stCxn id="22" idx="1"/>
          </p:cNvCxnSpPr>
          <p:nvPr/>
        </p:nvCxnSpPr>
        <p:spPr>
          <a:xfrm flipH="1">
            <a:off x="11430000" y="4855223"/>
            <a:ext cx="402917" cy="80747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35FF324-5956-43ED-B5B9-06F2B55E5829}"/>
              </a:ext>
            </a:extLst>
          </p:cNvPr>
          <p:cNvSpPr/>
          <p:nvPr/>
        </p:nvSpPr>
        <p:spPr>
          <a:xfrm>
            <a:off x="3967107" y="4657582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14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E05E967-2CC1-400E-9793-72573161C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9415"/>
            <a:ext cx="13182600" cy="825369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5400000">
            <a:off x="-994786" y="991321"/>
            <a:ext cx="6125261" cy="4135690"/>
            <a:chOff x="0" y="0"/>
            <a:chExt cx="16341211" cy="11033356"/>
          </a:xfrm>
          <a:solidFill>
            <a:srgbClr val="9D31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614989" y="2137214"/>
            <a:ext cx="4714053" cy="8253695"/>
            <a:chOff x="0" y="0"/>
            <a:chExt cx="5353494" cy="9373274"/>
          </a:xfrm>
          <a:solidFill>
            <a:srgbClr val="75250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684FC2A4-0F23-4518-A6D7-C67EBD92AD6D}"/>
              </a:ext>
            </a:extLst>
          </p:cNvPr>
          <p:cNvSpPr txBox="1"/>
          <p:nvPr/>
        </p:nvSpPr>
        <p:spPr>
          <a:xfrm>
            <a:off x="6781800" y="443290"/>
            <a:ext cx="9675569" cy="1101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 "/>
              </a:rPr>
              <a:t>Mastères choisis par le candidat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C92A12-4B53-4A0E-ADEC-00716B110AAB}"/>
              </a:ext>
            </a:extLst>
          </p:cNvPr>
          <p:cNvSpPr/>
          <p:nvPr/>
        </p:nvSpPr>
        <p:spPr>
          <a:xfrm>
            <a:off x="8049039" y="6508948"/>
            <a:ext cx="838200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20CE56-09D8-4BB6-A3AC-B9F04CE0CF94}"/>
              </a:ext>
            </a:extLst>
          </p:cNvPr>
          <p:cNvSpPr/>
          <p:nvPr/>
        </p:nvSpPr>
        <p:spPr>
          <a:xfrm>
            <a:off x="5361009" y="4967909"/>
            <a:ext cx="2314162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4C4A60"/>
                </a:solidFill>
              </a:rPr>
              <a:t>Foulenbenfoulen@mail.com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34C74F-31CF-41A8-BB5C-EB414F1E680D}"/>
              </a:ext>
            </a:extLst>
          </p:cNvPr>
          <p:cNvSpPr/>
          <p:nvPr/>
        </p:nvSpPr>
        <p:spPr>
          <a:xfrm>
            <a:off x="8900491" y="2147809"/>
            <a:ext cx="53721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Choisissez « mastères » pour pouvoir visualiser les mastères choisis par le candidat ainsi que la date de leur soumission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CB7AA44-A824-4A20-AD72-43A2A125CA66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1586541" y="2681209"/>
            <a:ext cx="0" cy="1786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352083D-BD4B-4E7C-B35F-B266A83B5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0" t="18790" b="38690"/>
          <a:stretch/>
        </p:blipFill>
        <p:spPr>
          <a:xfrm>
            <a:off x="15909051" y="3537241"/>
            <a:ext cx="2314162" cy="35112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CF9DCB-B41C-4418-85CE-37D87357D598}"/>
              </a:ext>
            </a:extLst>
          </p:cNvPr>
          <p:cNvSpPr/>
          <p:nvPr/>
        </p:nvSpPr>
        <p:spPr>
          <a:xfrm>
            <a:off x="5750357" y="6338843"/>
            <a:ext cx="838200" cy="22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5F9C53-61AF-4861-9986-7D236BA6EEFE}"/>
              </a:ext>
            </a:extLst>
          </p:cNvPr>
          <p:cNvSpPr/>
          <p:nvPr/>
        </p:nvSpPr>
        <p:spPr>
          <a:xfrm>
            <a:off x="6190869" y="6664636"/>
            <a:ext cx="838200" cy="22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A58814-486C-4AD1-BED5-57DF6C67AB60}"/>
              </a:ext>
            </a:extLst>
          </p:cNvPr>
          <p:cNvSpPr/>
          <p:nvPr/>
        </p:nvSpPr>
        <p:spPr>
          <a:xfrm>
            <a:off x="2930466" y="4568172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90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7681C1D-DC0C-40AB-8D37-4DFD8343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62" y="1958225"/>
            <a:ext cx="13969737" cy="806207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5400000">
            <a:off x="-994786" y="991321"/>
            <a:ext cx="6125261" cy="4135690"/>
            <a:chOff x="0" y="0"/>
            <a:chExt cx="16341211" cy="11033356"/>
          </a:xfrm>
          <a:solidFill>
            <a:srgbClr val="9D31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614989" y="2137214"/>
            <a:ext cx="4714053" cy="8253695"/>
            <a:chOff x="0" y="0"/>
            <a:chExt cx="5353494" cy="9373274"/>
          </a:xfrm>
          <a:solidFill>
            <a:srgbClr val="75250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684FC2A4-0F23-4518-A6D7-C67EBD92AD6D}"/>
              </a:ext>
            </a:extLst>
          </p:cNvPr>
          <p:cNvSpPr txBox="1"/>
          <p:nvPr/>
        </p:nvSpPr>
        <p:spPr>
          <a:xfrm>
            <a:off x="6781800" y="443290"/>
            <a:ext cx="9675569" cy="1101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 "/>
              </a:rPr>
              <a:t>Calcul du score du candidat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20CE56-09D8-4BB6-A3AC-B9F04CE0CF94}"/>
              </a:ext>
            </a:extLst>
          </p:cNvPr>
          <p:cNvSpPr/>
          <p:nvPr/>
        </p:nvSpPr>
        <p:spPr>
          <a:xfrm>
            <a:off x="5915438" y="4902597"/>
            <a:ext cx="2314162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4C4A60"/>
                </a:solidFill>
              </a:rPr>
              <a:t>Foulenbenfoulen@mail.com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34C74F-31CF-41A8-BB5C-EB414F1E680D}"/>
              </a:ext>
            </a:extLst>
          </p:cNvPr>
          <p:cNvSpPr/>
          <p:nvPr/>
        </p:nvSpPr>
        <p:spPr>
          <a:xfrm>
            <a:off x="11772900" y="2147809"/>
            <a:ext cx="53721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Choisissez « score » pour pouvoir visualiser le score du candidat et la méthode de son calcul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CB7AA44-A824-4A20-AD72-43A2A125CA66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4458950" y="2681209"/>
            <a:ext cx="0" cy="1786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CF9DCB-B41C-4418-85CE-37D87357D598}"/>
              </a:ext>
            </a:extLst>
          </p:cNvPr>
          <p:cNvSpPr/>
          <p:nvPr/>
        </p:nvSpPr>
        <p:spPr>
          <a:xfrm>
            <a:off x="6297267" y="6152837"/>
            <a:ext cx="838200" cy="22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5F9C53-61AF-4861-9986-7D236BA6EEFE}"/>
              </a:ext>
            </a:extLst>
          </p:cNvPr>
          <p:cNvSpPr/>
          <p:nvPr/>
        </p:nvSpPr>
        <p:spPr>
          <a:xfrm>
            <a:off x="6653419" y="6562427"/>
            <a:ext cx="838200" cy="22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6EC41-072A-452F-BF13-7F8986FCE530}"/>
              </a:ext>
            </a:extLst>
          </p:cNvPr>
          <p:cNvSpPr/>
          <p:nvPr/>
        </p:nvSpPr>
        <p:spPr>
          <a:xfrm>
            <a:off x="10439398" y="3771900"/>
            <a:ext cx="6324599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Veuillez trouver ci-après la formule de calcul du score de base des candidats</a:t>
            </a:r>
          </a:p>
        </p:txBody>
      </p:sp>
      <p:sp>
        <p:nvSpPr>
          <p:cNvPr id="19" name="Explosion: 8 Points 10">
            <a:extLst>
              <a:ext uri="{FF2B5EF4-FFF2-40B4-BE49-F238E27FC236}">
                <a16:creationId xmlns:a16="http://schemas.microsoft.com/office/drawing/2014/main" id="{514576DA-1CB3-4B70-B2B9-8DC7D70AD81A}"/>
              </a:ext>
            </a:extLst>
          </p:cNvPr>
          <p:cNvSpPr/>
          <p:nvPr/>
        </p:nvSpPr>
        <p:spPr>
          <a:xfrm>
            <a:off x="10299369" y="3608878"/>
            <a:ext cx="280056" cy="32604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TN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A08FF1E-4F23-42C3-ABD9-382054CF778F}"/>
              </a:ext>
            </a:extLst>
          </p:cNvPr>
          <p:cNvCxnSpPr/>
          <p:nvPr/>
        </p:nvCxnSpPr>
        <p:spPr>
          <a:xfrm flipH="1">
            <a:off x="10972800" y="4152900"/>
            <a:ext cx="381000" cy="3575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5CE13-2456-4282-A713-6755AC53AC98}"/>
              </a:ext>
            </a:extLst>
          </p:cNvPr>
          <p:cNvSpPr/>
          <p:nvPr/>
        </p:nvSpPr>
        <p:spPr>
          <a:xfrm>
            <a:off x="3279118" y="4502860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8468F3-D9CF-3EAD-99EF-98C3AE64C3A7}"/>
              </a:ext>
            </a:extLst>
          </p:cNvPr>
          <p:cNvSpPr/>
          <p:nvPr/>
        </p:nvSpPr>
        <p:spPr>
          <a:xfrm>
            <a:off x="11586633" y="5886136"/>
            <a:ext cx="5744633" cy="8826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La formule créée par le directeur de l’établissement sera affichée, veuillez saisir la note attribuée en consensus par la commission pour chaque « Type d’évaluation »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3574A4D-655B-32F6-9C7B-DAF719A07DBF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2649200" y="5526822"/>
            <a:ext cx="1809750" cy="35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C1D68-095B-B829-B97C-6D30D19D14BD}"/>
              </a:ext>
            </a:extLst>
          </p:cNvPr>
          <p:cNvSpPr/>
          <p:nvPr/>
        </p:nvSpPr>
        <p:spPr>
          <a:xfrm>
            <a:off x="15174538" y="5297115"/>
            <a:ext cx="2565662" cy="519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Le coefficient est affiché automatiquement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F18C2-05DD-0B22-54A8-12772CE5C4D1}"/>
              </a:ext>
            </a:extLst>
          </p:cNvPr>
          <p:cNvSpPr/>
          <p:nvPr/>
        </p:nvSpPr>
        <p:spPr>
          <a:xfrm>
            <a:off x="8953500" y="7777995"/>
            <a:ext cx="7391400" cy="291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Le score total est calculé automatiquement = (Score de base + Score de l’établissement)/2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48352A-747F-EEA3-2100-EECF535B4CF3}"/>
              </a:ext>
            </a:extLst>
          </p:cNvPr>
          <p:cNvSpPr txBox="1"/>
          <p:nvPr/>
        </p:nvSpPr>
        <p:spPr>
          <a:xfrm>
            <a:off x="10744200" y="5448300"/>
            <a:ext cx="15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848590"/>
                </a:solidFill>
              </a:rPr>
              <a:t>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A0BC1F-8208-24D8-EF27-05FDD2908B88}"/>
              </a:ext>
            </a:extLst>
          </p:cNvPr>
          <p:cNvSpPr/>
          <p:nvPr/>
        </p:nvSpPr>
        <p:spPr>
          <a:xfrm>
            <a:off x="5915437" y="5594494"/>
            <a:ext cx="2218913" cy="29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686972"/>
                </a:solidFill>
              </a:rPr>
              <a:t>Informations personnelles</a:t>
            </a:r>
          </a:p>
        </p:txBody>
      </p:sp>
    </p:spTree>
    <p:extLst>
      <p:ext uri="{BB962C8B-B14F-4D97-AF65-F5344CB8AC3E}">
        <p14:creationId xmlns:p14="http://schemas.microsoft.com/office/powerpoint/2010/main" val="39970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A8ED87-A01E-412E-B15C-13EE3C95FCFF}"/>
              </a:ext>
            </a:extLst>
          </p:cNvPr>
          <p:cNvSpPr/>
          <p:nvPr/>
        </p:nvSpPr>
        <p:spPr>
          <a:xfrm>
            <a:off x="-1326083" y="-2938116"/>
            <a:ext cx="19772646" cy="13724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-3508412" y="2023766"/>
            <a:ext cx="12461075" cy="8413543"/>
            <a:chOff x="0" y="0"/>
            <a:chExt cx="16341211" cy="11033356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-2296493" y="3187486"/>
            <a:ext cx="4076609" cy="7137614"/>
            <a:chOff x="0" y="0"/>
            <a:chExt cx="5353494" cy="9373274"/>
          </a:xfr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0FA9A97-315F-4C7D-A576-04590C42282F}"/>
              </a:ext>
            </a:extLst>
          </p:cNvPr>
          <p:cNvSpPr/>
          <p:nvPr/>
        </p:nvSpPr>
        <p:spPr>
          <a:xfrm>
            <a:off x="6642797" y="569124"/>
            <a:ext cx="11174855" cy="1193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" panose="020B0604020202020204" charset="0"/>
              </a:rPr>
              <a:t>Calcul automatique des scores de base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BD57F-A891-F3F2-63F9-22D289C98E29}"/>
              </a:ext>
            </a:extLst>
          </p:cNvPr>
          <p:cNvSpPr/>
          <p:nvPr/>
        </p:nvSpPr>
        <p:spPr>
          <a:xfrm>
            <a:off x="8991600" y="2149277"/>
            <a:ext cx="7000924" cy="1428760"/>
          </a:xfrm>
          <a:prstGeom prst="rect">
            <a:avLst/>
          </a:prstGeom>
          <a:solidFill>
            <a:schemeClr val="bg1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fr-FR" sz="2400" b="1" kern="0" dirty="0">
                <a:solidFill>
                  <a:srgbClr val="263238"/>
                </a:solidFill>
                <a:latin typeface="+mj-lt"/>
                <a:sym typeface="Arial"/>
              </a:rPr>
              <a:t>Moyenne générale= </a:t>
            </a:r>
            <a:r>
              <a:rPr lang="fr-FR" sz="2400" kern="0" dirty="0">
                <a:solidFill>
                  <a:srgbClr val="263238"/>
                </a:solidFill>
                <a:latin typeface="+mj-lt"/>
                <a:sym typeface="Arial"/>
              </a:rPr>
              <a:t>( L1 + L2 + L3 + Bac)/4</a:t>
            </a:r>
          </a:p>
        </p:txBody>
      </p:sp>
      <p:sp>
        <p:nvSpPr>
          <p:cNvPr id="6" name="Google Shape;2571;p71">
            <a:extLst>
              <a:ext uri="{FF2B5EF4-FFF2-40B4-BE49-F238E27FC236}">
                <a16:creationId xmlns:a16="http://schemas.microsoft.com/office/drawing/2014/main" id="{FB5FA946-482C-AD3C-5DDA-B5D517CF2CBB}"/>
              </a:ext>
            </a:extLst>
          </p:cNvPr>
          <p:cNvSpPr txBox="1"/>
          <p:nvPr/>
        </p:nvSpPr>
        <p:spPr>
          <a:xfrm>
            <a:off x="5444400" y="8343900"/>
            <a:ext cx="6442800" cy="1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defTabSz="1828800">
              <a:buClr>
                <a:srgbClr val="000000"/>
              </a:buClr>
            </a:pPr>
            <a:r>
              <a:rPr lang="en" sz="2000" b="1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Redoublement: </a:t>
            </a: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- 2 x nombre de redoublement</a:t>
            </a:r>
          </a:p>
          <a:p>
            <a:pPr defTabSz="1828800">
              <a:buClr>
                <a:srgbClr val="000000"/>
              </a:buClr>
            </a:pPr>
            <a:endParaRPr sz="2000" kern="0" dirty="0">
              <a:solidFill>
                <a:srgbClr val="263238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defTabSz="1828800">
              <a:buClr>
                <a:srgbClr val="000000"/>
              </a:buClr>
            </a:pPr>
            <a:r>
              <a:rPr lang="en" sz="2000" b="1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Rattrapage: </a:t>
            </a: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- 1 x nombre de rattrapage</a:t>
            </a:r>
            <a:endParaRPr sz="2000" kern="0" dirty="0">
              <a:solidFill>
                <a:srgbClr val="263238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1EB42E9E-CF49-7F04-0CB8-E1ECF90D8328}"/>
              </a:ext>
            </a:extLst>
          </p:cNvPr>
          <p:cNvSpPr/>
          <p:nvPr/>
        </p:nvSpPr>
        <p:spPr>
          <a:xfrm>
            <a:off x="4916620" y="8343900"/>
            <a:ext cx="571504" cy="1285884"/>
          </a:xfrm>
          <a:prstGeom prst="leftBrace">
            <a:avLst>
              <a:gd name="adj1" fmla="val 20931"/>
              <a:gd name="adj2" fmla="val 4664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fr-FR" sz="2800" kern="0">
              <a:solidFill>
                <a:srgbClr val="263238"/>
              </a:solidFill>
              <a:latin typeface="+mj-lt"/>
              <a:sym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9820AF-2FDC-0776-780E-301FCA888C28}"/>
              </a:ext>
            </a:extLst>
          </p:cNvPr>
          <p:cNvSpPr txBox="1"/>
          <p:nvPr/>
        </p:nvSpPr>
        <p:spPr>
          <a:xfrm>
            <a:off x="2929736" y="8592380"/>
            <a:ext cx="21431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828800">
              <a:buClr>
                <a:srgbClr val="000000"/>
              </a:buClr>
            </a:pPr>
            <a:r>
              <a:rPr lang="fr-FR" sz="3200" b="1" kern="0" dirty="0">
                <a:solidFill>
                  <a:srgbClr val="9D3101"/>
                </a:solidFill>
                <a:latin typeface="+mj-lt"/>
                <a:cs typeface="Arial"/>
                <a:sym typeface="Arial"/>
              </a:rPr>
              <a:t>Malus</a:t>
            </a:r>
            <a:endParaRPr lang="fr-FR" sz="2800" b="1" kern="0" dirty="0">
              <a:solidFill>
                <a:srgbClr val="9D3101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Google Shape;1888;p61">
            <a:extLst>
              <a:ext uri="{FF2B5EF4-FFF2-40B4-BE49-F238E27FC236}">
                <a16:creationId xmlns:a16="http://schemas.microsoft.com/office/drawing/2014/main" id="{D876CE6A-15C5-2D4C-8034-7B79B0E4BC35}"/>
              </a:ext>
            </a:extLst>
          </p:cNvPr>
          <p:cNvSpPr/>
          <p:nvPr/>
        </p:nvSpPr>
        <p:spPr>
          <a:xfrm flipH="1">
            <a:off x="10697355" y="4553476"/>
            <a:ext cx="262868" cy="672835"/>
          </a:xfrm>
          <a:prstGeom prst="round2SameRect">
            <a:avLst>
              <a:gd name="adj1" fmla="val 28215"/>
              <a:gd name="adj2" fmla="val 50000"/>
            </a:avLst>
          </a:pr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6" name="Google Shape;1889;p61">
            <a:extLst>
              <a:ext uri="{FF2B5EF4-FFF2-40B4-BE49-F238E27FC236}">
                <a16:creationId xmlns:a16="http://schemas.microsoft.com/office/drawing/2014/main" id="{F95CCE83-89FF-18EA-44C7-19B715A083A0}"/>
              </a:ext>
            </a:extLst>
          </p:cNvPr>
          <p:cNvSpPr/>
          <p:nvPr/>
        </p:nvSpPr>
        <p:spPr>
          <a:xfrm flipH="1">
            <a:off x="12397373" y="4875863"/>
            <a:ext cx="262868" cy="33243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3" name="Google Shape;1890;p61">
            <a:extLst>
              <a:ext uri="{FF2B5EF4-FFF2-40B4-BE49-F238E27FC236}">
                <a16:creationId xmlns:a16="http://schemas.microsoft.com/office/drawing/2014/main" id="{426858F1-EEC2-1991-C82D-202310F8C623}"/>
              </a:ext>
            </a:extLst>
          </p:cNvPr>
          <p:cNvSpPr/>
          <p:nvPr/>
        </p:nvSpPr>
        <p:spPr>
          <a:xfrm flipH="1">
            <a:off x="13300732" y="4520732"/>
            <a:ext cx="262868" cy="70566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4" name="Google Shape;1891;p61">
            <a:extLst>
              <a:ext uri="{FF2B5EF4-FFF2-40B4-BE49-F238E27FC236}">
                <a16:creationId xmlns:a16="http://schemas.microsoft.com/office/drawing/2014/main" id="{0DA036DA-B412-4E9C-B046-A450560B7EDC}"/>
              </a:ext>
            </a:extLst>
          </p:cNvPr>
          <p:cNvSpPr/>
          <p:nvPr/>
        </p:nvSpPr>
        <p:spPr>
          <a:xfrm flipH="1">
            <a:off x="11574924" y="4724591"/>
            <a:ext cx="262868" cy="48367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33" name="Google Shape;1901;p61">
            <a:extLst>
              <a:ext uri="{FF2B5EF4-FFF2-40B4-BE49-F238E27FC236}">
                <a16:creationId xmlns:a16="http://schemas.microsoft.com/office/drawing/2014/main" id="{85BA6FD0-86F0-BD64-7993-FCED1E2AF7EA}"/>
              </a:ext>
            </a:extLst>
          </p:cNvPr>
          <p:cNvSpPr txBox="1">
            <a:spLocks/>
          </p:cNvSpPr>
          <p:nvPr/>
        </p:nvSpPr>
        <p:spPr>
          <a:xfrm>
            <a:off x="7375011" y="4259357"/>
            <a:ext cx="3209698" cy="100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fr-FR" sz="3200" b="1" kern="0" dirty="0">
                <a:solidFill>
                  <a:srgbClr val="9D3101"/>
                </a:solidFill>
                <a:latin typeface="Source Code Pro" panose="020F0502020204030204" pitchFamily="49" charset="0"/>
                <a:ea typeface="Source Code Pro" panose="020F0502020204030204" pitchFamily="49" charset="0"/>
                <a:cs typeface="Fredoka One"/>
                <a:sym typeface="Fredoka One"/>
              </a:rPr>
              <a:t>∑ </a:t>
            </a:r>
            <a:r>
              <a:rPr lang="fr-FR" sz="3200" b="1" kern="0" dirty="0">
                <a:solidFill>
                  <a:srgbClr val="9D3101"/>
                </a:solidFill>
                <a:latin typeface="+mj-lt"/>
                <a:ea typeface="Fredoka One"/>
                <a:cs typeface="Fredoka One"/>
                <a:sym typeface="Fredoka One"/>
              </a:rPr>
              <a:t>Mention</a:t>
            </a:r>
            <a:endParaRPr lang="fr-FR" sz="3800" b="1" kern="0" dirty="0">
              <a:solidFill>
                <a:srgbClr val="9D3101"/>
              </a:solidFill>
              <a:latin typeface="+mj-lt"/>
              <a:ea typeface="Fredoka One"/>
              <a:cs typeface="Fredoka One"/>
              <a:sym typeface="Fredoka One"/>
            </a:endParaRPr>
          </a:p>
          <a:p>
            <a:pPr defTabSz="1828800">
              <a:buClr>
                <a:srgbClr val="263238"/>
              </a:buClr>
              <a:buSzPts val="1800"/>
              <a:defRPr/>
            </a:pPr>
            <a:endParaRPr lang="fr-FR" sz="3800" b="1" kern="0" dirty="0">
              <a:solidFill>
                <a:srgbClr val="1D5394"/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41" name="Google Shape;1900;p61">
            <a:extLst>
              <a:ext uri="{FF2B5EF4-FFF2-40B4-BE49-F238E27FC236}">
                <a16:creationId xmlns:a16="http://schemas.microsoft.com/office/drawing/2014/main" id="{1ED1E1C6-4424-4A38-D648-63742492DFA6}"/>
              </a:ext>
            </a:extLst>
          </p:cNvPr>
          <p:cNvSpPr txBox="1">
            <a:spLocks/>
          </p:cNvSpPr>
          <p:nvPr/>
        </p:nvSpPr>
        <p:spPr>
          <a:xfrm>
            <a:off x="10271617" y="5294306"/>
            <a:ext cx="1113909" cy="45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Très bien </a:t>
            </a:r>
          </a:p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(+5)</a:t>
            </a:r>
          </a:p>
        </p:txBody>
      </p:sp>
      <p:sp>
        <p:nvSpPr>
          <p:cNvPr id="43" name="Google Shape;1901;p61">
            <a:extLst>
              <a:ext uri="{FF2B5EF4-FFF2-40B4-BE49-F238E27FC236}">
                <a16:creationId xmlns:a16="http://schemas.microsoft.com/office/drawing/2014/main" id="{58A27428-18DE-B887-F4B0-2DC6C3FBE1C8}"/>
              </a:ext>
            </a:extLst>
          </p:cNvPr>
          <p:cNvSpPr txBox="1">
            <a:spLocks/>
          </p:cNvSpPr>
          <p:nvPr/>
        </p:nvSpPr>
        <p:spPr>
          <a:xfrm>
            <a:off x="5562600" y="4197004"/>
            <a:ext cx="1609880" cy="75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defTabSz="1828800">
              <a:buClr>
                <a:srgbClr val="263238"/>
              </a:buClr>
              <a:buSzPts val="1800"/>
              <a:defRPr/>
            </a:pPr>
            <a:r>
              <a:rPr lang="fr-FR" sz="3200" b="1" kern="0" dirty="0">
                <a:solidFill>
                  <a:srgbClr val="9D3101"/>
                </a:solidFill>
                <a:latin typeface="+mj-lt"/>
                <a:ea typeface="Fredoka One"/>
                <a:cs typeface="Fredoka One"/>
                <a:sym typeface="Fredoka One"/>
              </a:rPr>
              <a:t>Bonus</a:t>
            </a:r>
            <a:endParaRPr lang="fr-FR" sz="3800" b="1" kern="0" dirty="0">
              <a:solidFill>
                <a:srgbClr val="9D3101"/>
              </a:solidFill>
              <a:latin typeface="+mj-lt"/>
              <a:ea typeface="Fredoka One"/>
              <a:cs typeface="Fredoka One"/>
              <a:sym typeface="Fredoka One"/>
            </a:endParaRPr>
          </a:p>
          <a:p>
            <a:pPr defTabSz="1828800">
              <a:buClr>
                <a:srgbClr val="263238"/>
              </a:buClr>
              <a:buSzPts val="1800"/>
              <a:defRPr/>
            </a:pPr>
            <a:endParaRPr lang="fr-FR" sz="3800" b="1" kern="0" dirty="0">
              <a:solidFill>
                <a:srgbClr val="1D5394"/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44" name="Google Shape;1900;p61">
            <a:extLst>
              <a:ext uri="{FF2B5EF4-FFF2-40B4-BE49-F238E27FC236}">
                <a16:creationId xmlns:a16="http://schemas.microsoft.com/office/drawing/2014/main" id="{A6920CC9-61BD-8DBB-196D-05EF8567CB6D}"/>
              </a:ext>
            </a:extLst>
          </p:cNvPr>
          <p:cNvSpPr txBox="1">
            <a:spLocks/>
          </p:cNvSpPr>
          <p:nvPr/>
        </p:nvSpPr>
        <p:spPr>
          <a:xfrm>
            <a:off x="11100054" y="5296956"/>
            <a:ext cx="961191" cy="78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Bien (+3)</a:t>
            </a:r>
          </a:p>
        </p:txBody>
      </p:sp>
      <p:sp>
        <p:nvSpPr>
          <p:cNvPr id="45" name="Google Shape;1900;p61">
            <a:extLst>
              <a:ext uri="{FF2B5EF4-FFF2-40B4-BE49-F238E27FC236}">
                <a16:creationId xmlns:a16="http://schemas.microsoft.com/office/drawing/2014/main" id="{8C76198A-D392-CCEE-6CBD-A0AC46A5982C}"/>
              </a:ext>
            </a:extLst>
          </p:cNvPr>
          <p:cNvSpPr txBox="1">
            <a:spLocks/>
          </p:cNvSpPr>
          <p:nvPr/>
        </p:nvSpPr>
        <p:spPr>
          <a:xfrm>
            <a:off x="11785336" y="5296957"/>
            <a:ext cx="1303309" cy="45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 Assez bien</a:t>
            </a:r>
          </a:p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(+1)</a:t>
            </a:r>
          </a:p>
        </p:txBody>
      </p:sp>
      <p:sp>
        <p:nvSpPr>
          <p:cNvPr id="46" name="Google Shape;1900;p61">
            <a:extLst>
              <a:ext uri="{FF2B5EF4-FFF2-40B4-BE49-F238E27FC236}">
                <a16:creationId xmlns:a16="http://schemas.microsoft.com/office/drawing/2014/main" id="{30F03CD7-CDF8-DEFA-3A1E-A5227EED33F8}"/>
              </a:ext>
            </a:extLst>
          </p:cNvPr>
          <p:cNvSpPr txBox="1">
            <a:spLocks/>
          </p:cNvSpPr>
          <p:nvPr/>
        </p:nvSpPr>
        <p:spPr>
          <a:xfrm>
            <a:off x="12774506" y="5296957"/>
            <a:ext cx="1551094" cy="10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Passable</a:t>
            </a:r>
          </a:p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en" sz="2000" kern="0" dirty="0">
                <a:solidFill>
                  <a:srgbClr val="263238"/>
                </a:solidFill>
                <a:latin typeface="+mj-lt"/>
                <a:ea typeface="Raleway"/>
                <a:cs typeface="Raleway"/>
                <a:sym typeface="Raleway"/>
              </a:rPr>
              <a:t>0</a:t>
            </a:r>
          </a:p>
        </p:txBody>
      </p:sp>
      <p:sp>
        <p:nvSpPr>
          <p:cNvPr id="48" name="Google Shape;1885;p61">
            <a:extLst>
              <a:ext uri="{FF2B5EF4-FFF2-40B4-BE49-F238E27FC236}">
                <a16:creationId xmlns:a16="http://schemas.microsoft.com/office/drawing/2014/main" id="{2BECAB81-9E89-C754-D71A-BE6C228B7213}"/>
              </a:ext>
            </a:extLst>
          </p:cNvPr>
          <p:cNvSpPr/>
          <p:nvPr/>
        </p:nvSpPr>
        <p:spPr>
          <a:xfrm flipH="1">
            <a:off x="12398446" y="4527930"/>
            <a:ext cx="262868" cy="705664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1887;p61">
            <a:extLst>
              <a:ext uri="{FF2B5EF4-FFF2-40B4-BE49-F238E27FC236}">
                <a16:creationId xmlns:a16="http://schemas.microsoft.com/office/drawing/2014/main" id="{396A3573-1C0A-AE39-753B-CFFCC2EA394C}"/>
              </a:ext>
            </a:extLst>
          </p:cNvPr>
          <p:cNvSpPr/>
          <p:nvPr/>
        </p:nvSpPr>
        <p:spPr>
          <a:xfrm flipH="1">
            <a:off x="11573519" y="4502605"/>
            <a:ext cx="262868" cy="705664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E5C49C-5A3E-F4E2-6AE5-5AE20C54F60B}"/>
              </a:ext>
            </a:extLst>
          </p:cNvPr>
          <p:cNvSpPr/>
          <p:nvPr/>
        </p:nvSpPr>
        <p:spPr>
          <a:xfrm>
            <a:off x="10633732" y="6967842"/>
            <a:ext cx="7277335" cy="9858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>
              <a:buClr>
                <a:srgbClr val="000000"/>
              </a:buClr>
            </a:pPr>
            <a:r>
              <a:rPr lang="fr-FR" sz="2400" b="1" kern="0" dirty="0">
                <a:solidFill>
                  <a:srgbClr val="263238"/>
                </a:solidFill>
                <a:latin typeface="+mj-lt"/>
                <a:sym typeface="Arial"/>
              </a:rPr>
              <a:t>Score du dossier =  Moyenne générale + Bonus - Malus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E23B029-4DBD-9F26-3C8C-609E4371A5F6}"/>
              </a:ext>
            </a:extLst>
          </p:cNvPr>
          <p:cNvGrpSpPr/>
          <p:nvPr/>
        </p:nvGrpSpPr>
        <p:grpSpPr>
          <a:xfrm>
            <a:off x="10163181" y="3924300"/>
            <a:ext cx="464068" cy="422701"/>
            <a:chOff x="990600" y="7447752"/>
            <a:chExt cx="464068" cy="422701"/>
          </a:xfrm>
        </p:grpSpPr>
        <p:sp>
          <p:nvSpPr>
            <p:cNvPr id="52" name="Google Shape;9272;p90">
              <a:extLst>
                <a:ext uri="{FF2B5EF4-FFF2-40B4-BE49-F238E27FC236}">
                  <a16:creationId xmlns:a16="http://schemas.microsoft.com/office/drawing/2014/main" id="{31377294-BF15-FF67-CFB6-48F3959C4E64}"/>
                </a:ext>
              </a:extLst>
            </p:cNvPr>
            <p:cNvSpPr/>
            <p:nvPr/>
          </p:nvSpPr>
          <p:spPr>
            <a:xfrm>
              <a:off x="1125116" y="7546876"/>
              <a:ext cx="191315" cy="14118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274;p90">
              <a:extLst>
                <a:ext uri="{FF2B5EF4-FFF2-40B4-BE49-F238E27FC236}">
                  <a16:creationId xmlns:a16="http://schemas.microsoft.com/office/drawing/2014/main" id="{799F2D28-1BCA-E22B-4C9D-6A62AADDB065}"/>
                </a:ext>
              </a:extLst>
            </p:cNvPr>
            <p:cNvSpPr/>
            <p:nvPr/>
          </p:nvSpPr>
          <p:spPr>
            <a:xfrm>
              <a:off x="1019000" y="7447752"/>
              <a:ext cx="406054" cy="371361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275;p90">
              <a:extLst>
                <a:ext uri="{FF2B5EF4-FFF2-40B4-BE49-F238E27FC236}">
                  <a16:creationId xmlns:a16="http://schemas.microsoft.com/office/drawing/2014/main" id="{610EE3E1-EED0-8D1C-47DC-3BAFD9F12C84}"/>
                </a:ext>
              </a:extLst>
            </p:cNvPr>
            <p:cNvSpPr/>
            <p:nvPr/>
          </p:nvSpPr>
          <p:spPr>
            <a:xfrm>
              <a:off x="1169536" y="7671244"/>
              <a:ext cx="104941" cy="49313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276;p90">
              <a:extLst>
                <a:ext uri="{FF2B5EF4-FFF2-40B4-BE49-F238E27FC236}">
                  <a16:creationId xmlns:a16="http://schemas.microsoft.com/office/drawing/2014/main" id="{21076905-D79D-361A-9092-A48AFDC45708}"/>
                </a:ext>
              </a:extLst>
            </p:cNvPr>
            <p:cNvSpPr/>
            <p:nvPr/>
          </p:nvSpPr>
          <p:spPr>
            <a:xfrm>
              <a:off x="1305306" y="7744023"/>
              <a:ext cx="149362" cy="123692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277;p90">
              <a:extLst>
                <a:ext uri="{FF2B5EF4-FFF2-40B4-BE49-F238E27FC236}">
                  <a16:creationId xmlns:a16="http://schemas.microsoft.com/office/drawing/2014/main" id="{A0C189B8-9710-F6E2-6894-3F63B8EE90C0}"/>
                </a:ext>
              </a:extLst>
            </p:cNvPr>
            <p:cNvSpPr/>
            <p:nvPr/>
          </p:nvSpPr>
          <p:spPr>
            <a:xfrm>
              <a:off x="990600" y="7746263"/>
              <a:ext cx="149362" cy="124190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Accolade ouvrante 56">
            <a:extLst>
              <a:ext uri="{FF2B5EF4-FFF2-40B4-BE49-F238E27FC236}">
                <a16:creationId xmlns:a16="http://schemas.microsoft.com/office/drawing/2014/main" id="{524804B3-C653-AA5F-D104-ABCCBC715F9E}"/>
              </a:ext>
            </a:extLst>
          </p:cNvPr>
          <p:cNvSpPr/>
          <p:nvPr/>
        </p:nvSpPr>
        <p:spPr>
          <a:xfrm>
            <a:off x="7194992" y="4103329"/>
            <a:ext cx="571504" cy="1285884"/>
          </a:xfrm>
          <a:prstGeom prst="leftBrace">
            <a:avLst>
              <a:gd name="adj1" fmla="val 20931"/>
              <a:gd name="adj2" fmla="val 4664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fr-FR" sz="2800" kern="0">
              <a:solidFill>
                <a:srgbClr val="263238"/>
              </a:solidFill>
              <a:latin typeface="+mj-lt"/>
              <a:sym typeface="Arial"/>
            </a:endParaRPr>
          </a:p>
        </p:txBody>
      </p:sp>
      <p:sp>
        <p:nvSpPr>
          <p:cNvPr id="11" name="Google Shape;1901;p61">
            <a:extLst>
              <a:ext uri="{FF2B5EF4-FFF2-40B4-BE49-F238E27FC236}">
                <a16:creationId xmlns:a16="http://schemas.microsoft.com/office/drawing/2014/main" id="{0C9705D9-FEE9-E7ED-A4E1-F8C14492FA1A}"/>
              </a:ext>
            </a:extLst>
          </p:cNvPr>
          <p:cNvSpPr txBox="1">
            <a:spLocks/>
          </p:cNvSpPr>
          <p:nvPr/>
        </p:nvSpPr>
        <p:spPr>
          <a:xfrm>
            <a:off x="13935302" y="4259357"/>
            <a:ext cx="3209698" cy="100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263238"/>
              </a:buClr>
              <a:buSzPts val="1800"/>
              <a:defRPr/>
            </a:pPr>
            <a:r>
              <a:rPr lang="fr-FR" sz="3200" b="1" kern="0" dirty="0">
                <a:solidFill>
                  <a:srgbClr val="9D3101"/>
                </a:solidFill>
                <a:latin typeface="Source Code Pro" panose="020F0502020204030204" pitchFamily="49" charset="0"/>
                <a:ea typeface="Source Code Pro" panose="020F0502020204030204" pitchFamily="49" charset="0"/>
                <a:cs typeface="Fredoka One"/>
                <a:sym typeface="Fredoka One"/>
              </a:rPr>
              <a:t>/20</a:t>
            </a:r>
            <a:endParaRPr lang="fr-FR" sz="3800" b="1" kern="0" dirty="0">
              <a:solidFill>
                <a:srgbClr val="9D3101"/>
              </a:solidFill>
              <a:latin typeface="+mj-lt"/>
              <a:ea typeface="Fredoka One"/>
              <a:cs typeface="Fredoka One"/>
              <a:sym typeface="Fredoka One"/>
            </a:endParaRPr>
          </a:p>
          <a:p>
            <a:pPr defTabSz="1828800">
              <a:buClr>
                <a:srgbClr val="263238"/>
              </a:buClr>
              <a:buSzPts val="1800"/>
              <a:defRPr/>
            </a:pPr>
            <a:endParaRPr lang="fr-FR" sz="3800" b="1" kern="0" dirty="0">
              <a:solidFill>
                <a:srgbClr val="1D5394"/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403933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027702C-FF50-4CC7-83B9-55A9AA378898}"/>
              </a:ext>
            </a:extLst>
          </p:cNvPr>
          <p:cNvSpPr/>
          <p:nvPr/>
        </p:nvSpPr>
        <p:spPr>
          <a:xfrm>
            <a:off x="-1471160" y="-39251"/>
            <a:ext cx="19772646" cy="10325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-3512363" y="2027717"/>
            <a:ext cx="11849099" cy="7793668"/>
            <a:chOff x="0" y="0"/>
            <a:chExt cx="16341211" cy="11033356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TN" dirty="0"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12213600" y="4212600"/>
            <a:ext cx="7252210" cy="4896590"/>
            <a:chOff x="0" y="0"/>
            <a:chExt cx="16341211" cy="11033356"/>
          </a:xfrm>
          <a:solidFill>
            <a:srgbClr val="9D3101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37" name="Freeform 37"/>
          <p:cNvSpPr/>
          <p:nvPr/>
        </p:nvSpPr>
        <p:spPr>
          <a:xfrm rot="10800000">
            <a:off x="11668736" y="7566605"/>
            <a:ext cx="3758650" cy="2719243"/>
          </a:xfrm>
          <a:custGeom>
            <a:avLst/>
            <a:gdLst/>
            <a:ahLst/>
            <a:cxnLst/>
            <a:rect l="l" t="t" r="r" b="b"/>
            <a:pathLst>
              <a:path w="983050" h="711200">
                <a:moveTo>
                  <a:pt x="491525" y="711200"/>
                </a:moveTo>
                <a:lnTo>
                  <a:pt x="983050" y="0"/>
                </a:lnTo>
                <a:lnTo>
                  <a:pt x="0" y="0"/>
                </a:lnTo>
                <a:lnTo>
                  <a:pt x="491525" y="711200"/>
                </a:lnTo>
                <a:close/>
              </a:path>
            </a:pathLst>
          </a:custGeo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7F431-0ABF-4F33-94A0-B044E7E474DA}"/>
              </a:ext>
            </a:extLst>
          </p:cNvPr>
          <p:cNvSpPr/>
          <p:nvPr/>
        </p:nvSpPr>
        <p:spPr>
          <a:xfrm>
            <a:off x="6274400" y="569124"/>
            <a:ext cx="11280652" cy="1193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" panose="020B0604020202020204" charset="0"/>
              </a:rPr>
              <a:t>Vérification des dossiers des candidats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DC0053-292F-42B7-9C55-69D9AFF9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3892" r="1046" b="4633"/>
          <a:stretch/>
        </p:blipFill>
        <p:spPr>
          <a:xfrm>
            <a:off x="5562600" y="2033408"/>
            <a:ext cx="12461218" cy="58532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747B1D-F0BC-4741-87D2-B4D838710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8765" b="45797"/>
          <a:stretch/>
        </p:blipFill>
        <p:spPr>
          <a:xfrm>
            <a:off x="3649425" y="6551109"/>
            <a:ext cx="8005824" cy="34049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9BE18A-BCE9-4899-95D9-88239C3F5969}"/>
              </a:ext>
            </a:extLst>
          </p:cNvPr>
          <p:cNvSpPr/>
          <p:nvPr/>
        </p:nvSpPr>
        <p:spPr>
          <a:xfrm>
            <a:off x="6019800" y="7886700"/>
            <a:ext cx="4191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Si le dossier du candidat est rejeté, veuillez saisir le motif du rejet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1D4495E-3A03-4399-A4AE-3F055F8D2690}"/>
              </a:ext>
            </a:extLst>
          </p:cNvPr>
          <p:cNvCxnSpPr>
            <a:stCxn id="9" idx="2"/>
          </p:cNvCxnSpPr>
          <p:nvPr/>
        </p:nvCxnSpPr>
        <p:spPr>
          <a:xfrm flipH="1">
            <a:off x="6705600" y="8496300"/>
            <a:ext cx="14097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6107C66-09E1-454F-B2A4-E55F1EF1F084}"/>
              </a:ext>
            </a:extLst>
          </p:cNvPr>
          <p:cNvSpPr/>
          <p:nvPr/>
        </p:nvSpPr>
        <p:spPr>
          <a:xfrm>
            <a:off x="11772900" y="2147809"/>
            <a:ext cx="53721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Choisissez vérification pour approuver ou rejeter le dossier du candidat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4BF2F86-6DE9-42DA-B086-0F066E57295F}"/>
              </a:ext>
            </a:extLst>
          </p:cNvPr>
          <p:cNvCxnSpPr>
            <a:cxnSpLocks/>
          </p:cNvCxnSpPr>
          <p:nvPr/>
        </p:nvCxnSpPr>
        <p:spPr>
          <a:xfrm>
            <a:off x="16383000" y="2672356"/>
            <a:ext cx="255104" cy="26134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66548F4-F820-423F-BBF8-C8B55FCB52E4}"/>
              </a:ext>
            </a:extLst>
          </p:cNvPr>
          <p:cNvSpPr/>
          <p:nvPr/>
        </p:nvSpPr>
        <p:spPr>
          <a:xfrm>
            <a:off x="12182952" y="5033998"/>
            <a:ext cx="5372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Après la consultation du dossier du candidat, choisissez d’approuver ou de rejeter la candidature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12641E-D1BE-4CA4-8C91-9DEA2DD9C750}"/>
              </a:ext>
            </a:extLst>
          </p:cNvPr>
          <p:cNvCxnSpPr/>
          <p:nvPr/>
        </p:nvCxnSpPr>
        <p:spPr>
          <a:xfrm flipV="1">
            <a:off x="14935200" y="4836569"/>
            <a:ext cx="152400" cy="16979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8904A4B-E610-452B-A01F-1071C94F72A2}"/>
              </a:ext>
            </a:extLst>
          </p:cNvPr>
          <p:cNvSpPr/>
          <p:nvPr/>
        </p:nvSpPr>
        <p:spPr>
          <a:xfrm>
            <a:off x="5638800" y="4152900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769328-70CF-4B2F-AE86-7A6D5C0897B8}"/>
              </a:ext>
            </a:extLst>
          </p:cNvPr>
          <p:cNvSpPr/>
          <p:nvPr/>
        </p:nvSpPr>
        <p:spPr>
          <a:xfrm>
            <a:off x="7990258" y="4552638"/>
            <a:ext cx="2220542" cy="22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4C4A60"/>
                </a:solidFill>
              </a:rPr>
              <a:t>Foulenbenfoulen@mail.com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EF7FEA-670C-4C17-A145-ABFD21693DC7}"/>
              </a:ext>
            </a:extLst>
          </p:cNvPr>
          <p:cNvSpPr/>
          <p:nvPr/>
        </p:nvSpPr>
        <p:spPr>
          <a:xfrm>
            <a:off x="8398688" y="5662059"/>
            <a:ext cx="838200" cy="22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FA0513-E989-4B7B-BF36-98236B01FB93}"/>
              </a:ext>
            </a:extLst>
          </p:cNvPr>
          <p:cNvSpPr/>
          <p:nvPr/>
        </p:nvSpPr>
        <p:spPr>
          <a:xfrm>
            <a:off x="8839200" y="5987852"/>
            <a:ext cx="838200" cy="22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xplosion: 8 Points 10">
            <a:extLst>
              <a:ext uri="{FF2B5EF4-FFF2-40B4-BE49-F238E27FC236}">
                <a16:creationId xmlns:a16="http://schemas.microsoft.com/office/drawing/2014/main" id="{14353B78-804A-6EB8-F3E7-1854AABB462A}"/>
              </a:ext>
            </a:extLst>
          </p:cNvPr>
          <p:cNvSpPr/>
          <p:nvPr/>
        </p:nvSpPr>
        <p:spPr>
          <a:xfrm>
            <a:off x="11558672" y="5945541"/>
            <a:ext cx="280056" cy="32604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T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BF198ED-29F4-A71F-B1CF-824152C76F71}"/>
              </a:ext>
            </a:extLst>
          </p:cNvPr>
          <p:cNvSpPr txBox="1"/>
          <p:nvPr/>
        </p:nvSpPr>
        <p:spPr>
          <a:xfrm>
            <a:off x="11978981" y="5986551"/>
            <a:ext cx="5039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Après la date de délibération, vous ne pouvez plus approuver ou rejeter les dossiers des étudiants</a:t>
            </a:r>
            <a:endParaRPr lang="ar-TN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xplosion: 8 Points 10">
            <a:extLst>
              <a:ext uri="{FF2B5EF4-FFF2-40B4-BE49-F238E27FC236}">
                <a16:creationId xmlns:a16="http://schemas.microsoft.com/office/drawing/2014/main" id="{FC0BF3A3-6453-DC8B-2B11-89DC2398E807}"/>
              </a:ext>
            </a:extLst>
          </p:cNvPr>
          <p:cNvSpPr/>
          <p:nvPr/>
        </p:nvSpPr>
        <p:spPr>
          <a:xfrm>
            <a:off x="11991209" y="6909244"/>
            <a:ext cx="280056" cy="326043"/>
          </a:xfrm>
          <a:prstGeom prst="irregularSeal1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TN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E9EE7F0-826F-0FC4-9CD2-B55E53F7B5A3}"/>
              </a:ext>
            </a:extLst>
          </p:cNvPr>
          <p:cNvSpPr txBox="1"/>
          <p:nvPr/>
        </p:nvSpPr>
        <p:spPr>
          <a:xfrm>
            <a:off x="12411518" y="6950254"/>
            <a:ext cx="5039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Conseil: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 Si la capacité de votre mastère est fixée à 30 étudiants, il vaut mieux approuver les candidatures du double soit 60 candidats</a:t>
            </a:r>
            <a:endParaRPr lang="ar-TN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54AD41D-9D32-41C8-906C-55D8910282A8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 rot="-5400000">
            <a:off x="15011089" y="7113999"/>
            <a:ext cx="3912295" cy="2641527"/>
            <a:chOff x="0" y="0"/>
            <a:chExt cx="16341211" cy="11033356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994785" y="994785"/>
            <a:ext cx="6125261" cy="4135690"/>
            <a:chOff x="0" y="0"/>
            <a:chExt cx="16341211" cy="11033356"/>
          </a:xfr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E5B5374-B17F-40DF-8789-D88AA6E8DA73}"/>
              </a:ext>
            </a:extLst>
          </p:cNvPr>
          <p:cNvSpPr/>
          <p:nvPr/>
        </p:nvSpPr>
        <p:spPr>
          <a:xfrm>
            <a:off x="7887341" y="190500"/>
            <a:ext cx="7085593" cy="1193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" panose="020B0604020202020204" charset="0"/>
              </a:rPr>
              <a:t>Je signe le procès verbal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8919F0-ABEE-86DE-D535-474B20E3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3453" b="10001"/>
          <a:stretch/>
        </p:blipFill>
        <p:spPr>
          <a:xfrm>
            <a:off x="3733800" y="2722922"/>
            <a:ext cx="12888365" cy="57407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BC4C9E-41F2-B7A3-727F-9195A1A2297F}"/>
              </a:ext>
            </a:extLst>
          </p:cNvPr>
          <p:cNvSpPr/>
          <p:nvPr/>
        </p:nvSpPr>
        <p:spPr>
          <a:xfrm>
            <a:off x="3962400" y="5393451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920F43-7288-6F9D-F7C6-9DB9892F1709}"/>
              </a:ext>
            </a:extLst>
          </p:cNvPr>
          <p:cNvSpPr/>
          <p:nvPr/>
        </p:nvSpPr>
        <p:spPr>
          <a:xfrm>
            <a:off x="961927" y="5143500"/>
            <a:ext cx="2655084" cy="1335115"/>
          </a:xfrm>
          <a:prstGeom prst="rect">
            <a:avLst/>
          </a:prstGeom>
          <a:solidFill>
            <a:schemeClr val="bg1"/>
          </a:solidFill>
          <a:ln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Appuyez sur Procès verbal pour pouvoir le générer, signer et télécharger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9D0D5AA-BD53-87B8-2772-612BAEBD127C}"/>
              </a:ext>
            </a:extLst>
          </p:cNvPr>
          <p:cNvCxnSpPr/>
          <p:nvPr/>
        </p:nvCxnSpPr>
        <p:spPr>
          <a:xfrm>
            <a:off x="3600747" y="5582776"/>
            <a:ext cx="361653" cy="3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8773B38-8039-2CE4-8529-E33B7FBC2E3C}"/>
              </a:ext>
            </a:extLst>
          </p:cNvPr>
          <p:cNvSpPr/>
          <p:nvPr/>
        </p:nvSpPr>
        <p:spPr>
          <a:xfrm>
            <a:off x="10439398" y="3467100"/>
            <a:ext cx="6324599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Choisissez le mastère pour lequel vous voulez générer un PV et le signer parmi la liste des mastères auxquels vous êtes membre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E28D3D4-CFE6-4936-D742-D7D1009F7E24}"/>
              </a:ext>
            </a:extLst>
          </p:cNvPr>
          <p:cNvCxnSpPr/>
          <p:nvPr/>
        </p:nvCxnSpPr>
        <p:spPr>
          <a:xfrm flipH="1">
            <a:off x="10972800" y="4152900"/>
            <a:ext cx="381000" cy="3575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F3F18B-AEAA-421F-A815-496147980495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reeform 6"/>
          <p:cNvSpPr/>
          <p:nvPr/>
        </p:nvSpPr>
        <p:spPr>
          <a:xfrm rot="10800000">
            <a:off x="2832343" y="6937734"/>
            <a:ext cx="4628072" cy="3348237"/>
          </a:xfrm>
          <a:custGeom>
            <a:avLst/>
            <a:gdLst/>
            <a:ahLst/>
            <a:cxnLst/>
            <a:rect l="l" t="t" r="r" b="b"/>
            <a:pathLst>
              <a:path w="983050" h="711200">
                <a:moveTo>
                  <a:pt x="491525" y="711200"/>
                </a:moveTo>
                <a:lnTo>
                  <a:pt x="983050" y="0"/>
                </a:lnTo>
                <a:lnTo>
                  <a:pt x="0" y="0"/>
                </a:lnTo>
                <a:lnTo>
                  <a:pt x="491525" y="711200"/>
                </a:lnTo>
                <a:close/>
              </a:path>
            </a:pathLst>
          </a:custGeom>
          <a:solidFill>
            <a:srgbClr val="A33301"/>
          </a:solidFill>
        </p:spPr>
      </p:sp>
      <p:grpSp>
        <p:nvGrpSpPr>
          <p:cNvPr id="8" name="Group 8"/>
          <p:cNvGrpSpPr/>
          <p:nvPr/>
        </p:nvGrpSpPr>
        <p:grpSpPr>
          <a:xfrm>
            <a:off x="0" y="3396836"/>
            <a:ext cx="4943765" cy="6889135"/>
            <a:chOff x="0" y="0"/>
            <a:chExt cx="7917731" cy="11033356"/>
          </a:xfrm>
          <a:solidFill>
            <a:srgbClr val="75250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7917731" cy="11033356"/>
            </a:xfrm>
            <a:custGeom>
              <a:avLst/>
              <a:gdLst/>
              <a:ahLst/>
              <a:cxnLst/>
              <a:rect l="l" t="t" r="r" b="b"/>
              <a:pathLst>
                <a:path w="7917731" h="11033356">
                  <a:moveTo>
                    <a:pt x="7917731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7917731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3343130" y="0"/>
            <a:ext cx="4943765" cy="6889135"/>
            <a:chOff x="0" y="0"/>
            <a:chExt cx="7917731" cy="11033356"/>
          </a:xfr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7731" cy="11033356"/>
            </a:xfrm>
            <a:custGeom>
              <a:avLst/>
              <a:gdLst/>
              <a:ahLst/>
              <a:cxnLst/>
              <a:rect l="l" t="t" r="r" b="b"/>
              <a:pathLst>
                <a:path w="7917731" h="11033356">
                  <a:moveTo>
                    <a:pt x="7917731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7917731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0CC80-4DD4-40B4-85E2-06BF339261F6}"/>
              </a:ext>
            </a:extLst>
          </p:cNvPr>
          <p:cNvSpPr/>
          <p:nvPr/>
        </p:nvSpPr>
        <p:spPr>
          <a:xfrm>
            <a:off x="677535" y="505014"/>
            <a:ext cx="7085594" cy="1193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" panose="020B0604020202020204" charset="0"/>
              </a:rPr>
              <a:t>Je signe le procès verbal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6DE03-C00C-4B8B-A665-11E7487A4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42900"/>
            <a:ext cx="9677400" cy="9753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789FAB-5064-432A-9A3A-3CDB45411DED}"/>
              </a:ext>
            </a:extLst>
          </p:cNvPr>
          <p:cNvSpPr/>
          <p:nvPr/>
        </p:nvSpPr>
        <p:spPr>
          <a:xfrm>
            <a:off x="8401677" y="2400300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31FEA-E9C6-8469-223B-B8946885B669}"/>
              </a:ext>
            </a:extLst>
          </p:cNvPr>
          <p:cNvSpPr/>
          <p:nvPr/>
        </p:nvSpPr>
        <p:spPr>
          <a:xfrm>
            <a:off x="4088482" y="5884191"/>
            <a:ext cx="5744633" cy="8826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Chaque membre de la commission doit valider le procès verbal à partir de son compte, il suffit de cliquer sur valider</a:t>
            </a:r>
          </a:p>
          <a:p>
            <a:pPr algn="ctr"/>
            <a:r>
              <a:rPr lang="fr-FR" sz="1400" dirty="0">
                <a:solidFill>
                  <a:schemeClr val="tx2"/>
                </a:solidFill>
              </a:rPr>
              <a:t>Un QR code personnel sera généré automatiquement faisant preuve d’une signature numérique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B26CB-2311-7D61-27FB-6CBF787A60EB}"/>
              </a:ext>
            </a:extLst>
          </p:cNvPr>
          <p:cNvSpPr/>
          <p:nvPr/>
        </p:nvSpPr>
        <p:spPr>
          <a:xfrm>
            <a:off x="1348015" y="2705100"/>
            <a:ext cx="5744633" cy="8826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Après la validation, le QR code généré sera affiché devant le nom de chaque membre de la commission </a:t>
            </a:r>
          </a:p>
          <a:p>
            <a:pPr algn="ctr"/>
            <a:r>
              <a:rPr lang="fr-FR" sz="1400" dirty="0">
                <a:solidFill>
                  <a:schemeClr val="tx2"/>
                </a:solidFill>
              </a:rPr>
              <a:t>Une fois tous les membres valide la sélection, vous pouvez télécharger le procès verbal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9042D660-D75B-4706-5574-DF8FFC48967A}"/>
              </a:ext>
            </a:extLst>
          </p:cNvPr>
          <p:cNvCxnSpPr>
            <a:cxnSpLocks/>
          </p:cNvCxnSpPr>
          <p:nvPr/>
        </p:nvCxnSpPr>
        <p:spPr>
          <a:xfrm>
            <a:off x="9833115" y="6419820"/>
            <a:ext cx="7176995" cy="33045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30F969-8B9B-B502-7793-4128DEF5AA1F}"/>
              </a:ext>
            </a:extLst>
          </p:cNvPr>
          <p:cNvSpPr/>
          <p:nvPr/>
        </p:nvSpPr>
        <p:spPr>
          <a:xfrm>
            <a:off x="7460415" y="9258300"/>
            <a:ext cx="2372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Un exemple du QR code représentatif de la signature électronique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BA931-F359-2938-B0D8-731BB82BD9B0}"/>
              </a:ext>
            </a:extLst>
          </p:cNvPr>
          <p:cNvSpPr/>
          <p:nvPr/>
        </p:nvSpPr>
        <p:spPr>
          <a:xfrm>
            <a:off x="10744200" y="2894630"/>
            <a:ext cx="838200" cy="19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A2CF1-A377-2188-EE8A-5958A9A47CE2}"/>
              </a:ext>
            </a:extLst>
          </p:cNvPr>
          <p:cNvSpPr/>
          <p:nvPr/>
        </p:nvSpPr>
        <p:spPr>
          <a:xfrm>
            <a:off x="10789998" y="3267736"/>
            <a:ext cx="1021002" cy="23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E5D437-21D2-6859-A46A-103C80BBD3B2}"/>
              </a:ext>
            </a:extLst>
          </p:cNvPr>
          <p:cNvSpPr/>
          <p:nvPr/>
        </p:nvSpPr>
        <p:spPr>
          <a:xfrm>
            <a:off x="10602662" y="3529518"/>
            <a:ext cx="1527316" cy="31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D226C335-EEE6-9FD4-1495-C996691A342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092648" y="3146435"/>
            <a:ext cx="9917462" cy="3784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F0D71D7-3D75-BA28-E493-45DF8BE5A335}"/>
              </a:ext>
            </a:extLst>
          </p:cNvPr>
          <p:cNvSpPr/>
          <p:nvPr/>
        </p:nvSpPr>
        <p:spPr>
          <a:xfrm>
            <a:off x="10646379" y="3809974"/>
            <a:ext cx="1527316" cy="31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ADE115-A3A7-773C-F620-2E34000F24FB}"/>
              </a:ext>
            </a:extLst>
          </p:cNvPr>
          <p:cNvSpPr/>
          <p:nvPr/>
        </p:nvSpPr>
        <p:spPr>
          <a:xfrm>
            <a:off x="10690096" y="4129525"/>
            <a:ext cx="1527316" cy="31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3424644-7843-A3E7-E61E-DA25A5EB6E4C}"/>
              </a:ext>
            </a:extLst>
          </p:cNvPr>
          <p:cNvSpPr txBox="1"/>
          <p:nvPr/>
        </p:nvSpPr>
        <p:spPr>
          <a:xfrm>
            <a:off x="10646379" y="2894630"/>
            <a:ext cx="1527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Foulen Foulen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1072D26-1FE3-2408-5787-C19BBE41DFC3}"/>
              </a:ext>
            </a:extLst>
          </p:cNvPr>
          <p:cNvSpPr txBox="1"/>
          <p:nvPr/>
        </p:nvSpPr>
        <p:spPr>
          <a:xfrm>
            <a:off x="10646379" y="3213735"/>
            <a:ext cx="1527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Foulen Foulen 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D0C480C-BB07-4F3F-04E7-14F7F2A1D0F6}"/>
              </a:ext>
            </a:extLst>
          </p:cNvPr>
          <p:cNvSpPr txBox="1"/>
          <p:nvPr/>
        </p:nvSpPr>
        <p:spPr>
          <a:xfrm>
            <a:off x="10658408" y="3554330"/>
            <a:ext cx="1527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Foulen Foulen 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49269E8-18DE-D854-FF5A-082342FCFDEF}"/>
              </a:ext>
            </a:extLst>
          </p:cNvPr>
          <p:cNvSpPr txBox="1"/>
          <p:nvPr/>
        </p:nvSpPr>
        <p:spPr>
          <a:xfrm>
            <a:off x="10660850" y="3867807"/>
            <a:ext cx="1527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Foulen Foulen 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450377E-FEA6-698B-6531-7A4FE07FCCD7}"/>
              </a:ext>
            </a:extLst>
          </p:cNvPr>
          <p:cNvSpPr txBox="1"/>
          <p:nvPr/>
        </p:nvSpPr>
        <p:spPr>
          <a:xfrm>
            <a:off x="10658848" y="4187308"/>
            <a:ext cx="1527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Foulen Foulen 5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BEDAB14-8B80-F72F-B9B2-F1DD0C661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07" y="7499580"/>
            <a:ext cx="1702642" cy="170264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06B7B4C-C552-64B1-C738-05C5B7D00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024" y="3404251"/>
            <a:ext cx="289261" cy="289261"/>
          </a:xfrm>
          <a:prstGeom prst="rect">
            <a:avLst/>
          </a:prstGeom>
        </p:spPr>
      </p:pic>
      <p:sp>
        <p:nvSpPr>
          <p:cNvPr id="31" name="Decagon 9">
            <a:extLst>
              <a:ext uri="{FF2B5EF4-FFF2-40B4-BE49-F238E27FC236}">
                <a16:creationId xmlns:a16="http://schemas.microsoft.com/office/drawing/2014/main" id="{AFC3EA60-C74A-E81F-2EB5-9ABF35C3EBB2}"/>
              </a:ext>
            </a:extLst>
          </p:cNvPr>
          <p:cNvSpPr/>
          <p:nvPr/>
        </p:nvSpPr>
        <p:spPr>
          <a:xfrm>
            <a:off x="3782794" y="5646744"/>
            <a:ext cx="437537" cy="441781"/>
          </a:xfrm>
          <a:prstGeom prst="dec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/>
              <a:t>1</a:t>
            </a:r>
            <a:endParaRPr lang="ar-TN" dirty="0"/>
          </a:p>
        </p:txBody>
      </p:sp>
      <p:sp>
        <p:nvSpPr>
          <p:cNvPr id="32" name="Decagon 21">
            <a:extLst>
              <a:ext uri="{FF2B5EF4-FFF2-40B4-BE49-F238E27FC236}">
                <a16:creationId xmlns:a16="http://schemas.microsoft.com/office/drawing/2014/main" id="{51A79619-D874-29EF-60DD-9A9F224021EC}"/>
              </a:ext>
            </a:extLst>
          </p:cNvPr>
          <p:cNvSpPr/>
          <p:nvPr/>
        </p:nvSpPr>
        <p:spPr>
          <a:xfrm>
            <a:off x="1052665" y="2416489"/>
            <a:ext cx="411254" cy="430140"/>
          </a:xfrm>
          <a:prstGeom prst="dec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/>
              <a:t>2</a:t>
            </a:r>
            <a:endParaRPr lang="ar-TN" dirty="0"/>
          </a:p>
        </p:txBody>
      </p:sp>
      <p:sp>
        <p:nvSpPr>
          <p:cNvPr id="33" name="Explosion: 8 Points 10">
            <a:extLst>
              <a:ext uri="{FF2B5EF4-FFF2-40B4-BE49-F238E27FC236}">
                <a16:creationId xmlns:a16="http://schemas.microsoft.com/office/drawing/2014/main" id="{9D66D5A0-D478-CD3B-22B2-1A409928AFF2}"/>
              </a:ext>
            </a:extLst>
          </p:cNvPr>
          <p:cNvSpPr/>
          <p:nvPr/>
        </p:nvSpPr>
        <p:spPr>
          <a:xfrm>
            <a:off x="6412237" y="7540782"/>
            <a:ext cx="280056" cy="32604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TN"/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0EC058DC-4AE6-053A-DED1-19BA92D91849}"/>
              </a:ext>
            </a:extLst>
          </p:cNvPr>
          <p:cNvSpPr txBox="1"/>
          <p:nvPr/>
        </p:nvSpPr>
        <p:spPr>
          <a:xfrm>
            <a:off x="6692293" y="7711656"/>
            <a:ext cx="10291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Scannez le QR code</a:t>
            </a:r>
            <a:endParaRPr lang="ar-TN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25DC257-8E2C-46C4-A9EA-34EB4884352A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-3512363" y="2027717"/>
            <a:ext cx="11849099" cy="7793668"/>
            <a:chOff x="0" y="0"/>
            <a:chExt cx="16341211" cy="11033356"/>
          </a:xfr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TN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403054" y="393432"/>
            <a:ext cx="13151854" cy="2086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4800" dirty="0">
                <a:solidFill>
                  <a:srgbClr val="9D3101"/>
                </a:solidFill>
                <a:latin typeface="Blinker "/>
              </a:rPr>
              <a:t>Je reçois un mail de création de mon compte membre d’une commission de mastère</a:t>
            </a:r>
          </a:p>
        </p:txBody>
      </p:sp>
      <p:grpSp>
        <p:nvGrpSpPr>
          <p:cNvPr id="30" name="Group 30"/>
          <p:cNvGrpSpPr/>
          <p:nvPr/>
        </p:nvGrpSpPr>
        <p:grpSpPr>
          <a:xfrm rot="-5400000">
            <a:off x="12213600" y="4212600"/>
            <a:ext cx="7252210" cy="4896590"/>
            <a:chOff x="0" y="0"/>
            <a:chExt cx="16341211" cy="11033356"/>
          </a:xfrm>
          <a:solidFill>
            <a:srgbClr val="9D3101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37" name="Freeform 37"/>
          <p:cNvSpPr/>
          <p:nvPr/>
        </p:nvSpPr>
        <p:spPr>
          <a:xfrm rot="10800000">
            <a:off x="11668736" y="7566605"/>
            <a:ext cx="3758650" cy="2719243"/>
          </a:xfrm>
          <a:custGeom>
            <a:avLst/>
            <a:gdLst/>
            <a:ahLst/>
            <a:cxnLst/>
            <a:rect l="l" t="t" r="r" b="b"/>
            <a:pathLst>
              <a:path w="983050" h="711200">
                <a:moveTo>
                  <a:pt x="491525" y="711200"/>
                </a:moveTo>
                <a:lnTo>
                  <a:pt x="983050" y="0"/>
                </a:lnTo>
                <a:lnTo>
                  <a:pt x="0" y="0"/>
                </a:lnTo>
                <a:lnTo>
                  <a:pt x="491525" y="711200"/>
                </a:lnTo>
                <a:close/>
              </a:path>
            </a:pathLst>
          </a:custGeom>
          <a:solidFill>
            <a:srgbClr val="752501"/>
          </a:solidFill>
        </p:spPr>
      </p:sp>
      <p:pic>
        <p:nvPicPr>
          <p:cNvPr id="14" name="Image 20">
            <a:extLst>
              <a:ext uri="{FF2B5EF4-FFF2-40B4-BE49-F238E27FC236}">
                <a16:creationId xmlns:a16="http://schemas.microsoft.com/office/drawing/2014/main" id="{FCC79089-231F-40E7-883A-A3ED0D7B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8" y="593606"/>
            <a:ext cx="3534784" cy="12565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CA34D-7AD7-43A4-88CA-E42F0FEE8287}"/>
              </a:ext>
            </a:extLst>
          </p:cNvPr>
          <p:cNvSpPr/>
          <p:nvPr/>
        </p:nvSpPr>
        <p:spPr>
          <a:xfrm>
            <a:off x="1853964" y="7697134"/>
            <a:ext cx="6560764" cy="17824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Ce mail est envoyé dans un délai maximum de 24 heures. </a:t>
            </a:r>
          </a:p>
          <a:p>
            <a:pPr algn="ctr"/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/>
              <a:t>Si vous n'avez pas reçu de mail d'activation, cela peut être dû à 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dirty="0"/>
              <a:t>Une faute de frappe dans votre adresse e-mail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dirty="0"/>
              <a:t>Votre filtre anti-spam a peut-être considéré l’e-mail d’activation comme un courrier indésirable (spam)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D57E5-7519-4B65-A14B-249DAB1E91C6}"/>
              </a:ext>
            </a:extLst>
          </p:cNvPr>
          <p:cNvSpPr/>
          <p:nvPr/>
        </p:nvSpPr>
        <p:spPr>
          <a:xfrm>
            <a:off x="11887200" y="7734300"/>
            <a:ext cx="178241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15869E-A0A0-4BD6-B639-FE15B8A5457E}"/>
              </a:ext>
            </a:extLst>
          </p:cNvPr>
          <p:cNvSpPr/>
          <p:nvPr/>
        </p:nvSpPr>
        <p:spPr>
          <a:xfrm>
            <a:off x="11582400" y="7294893"/>
            <a:ext cx="248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D21E25-CB0E-41F6-869E-6DC971269A7F}"/>
              </a:ext>
            </a:extLst>
          </p:cNvPr>
          <p:cNvSpPr/>
          <p:nvPr/>
        </p:nvSpPr>
        <p:spPr>
          <a:xfrm>
            <a:off x="2819400" y="5502830"/>
            <a:ext cx="5953438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vous connecter à l’application, </a:t>
            </a:r>
            <a:r>
              <a:rPr lang="fr-FR" sz="1400" dirty="0">
                <a:solidFill>
                  <a:schemeClr val="tx1"/>
                </a:solidFill>
                <a:latin typeface="+mj-lt"/>
              </a:rPr>
              <a:t>veuillez trouver votre identifiant (Adresse e-mail) ainsi qu’un mot de passe personnel, unique et sécurisé généré automatiquement</a:t>
            </a:r>
          </a:p>
          <a:p>
            <a:pPr algn="ctr"/>
            <a:endParaRPr lang="fr-FR" sz="1400" dirty="0">
              <a:solidFill>
                <a:srgbClr val="1D5294"/>
              </a:solidFill>
              <a:latin typeface="+mj-lt"/>
            </a:endParaRPr>
          </a:p>
        </p:txBody>
      </p:sp>
      <p:sp>
        <p:nvSpPr>
          <p:cNvPr id="23" name="Explosion: 8 Points 10">
            <a:extLst>
              <a:ext uri="{FF2B5EF4-FFF2-40B4-BE49-F238E27FC236}">
                <a16:creationId xmlns:a16="http://schemas.microsoft.com/office/drawing/2014/main" id="{9D65CE82-9C82-4169-B97E-E419E390F206}"/>
              </a:ext>
            </a:extLst>
          </p:cNvPr>
          <p:cNvSpPr/>
          <p:nvPr/>
        </p:nvSpPr>
        <p:spPr>
          <a:xfrm>
            <a:off x="3103164" y="6581993"/>
            <a:ext cx="280056" cy="32604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TN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1DC504C0-E8D5-40A2-AB52-674B244EB271}"/>
              </a:ext>
            </a:extLst>
          </p:cNvPr>
          <p:cNvSpPr txBox="1"/>
          <p:nvPr/>
        </p:nvSpPr>
        <p:spPr>
          <a:xfrm>
            <a:off x="3523473" y="6623003"/>
            <a:ext cx="5039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Le mot de passe sera demandé à chaque connexion à votre compte</a:t>
            </a:r>
          </a:p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Il ne faudra pas l’oublier!</a:t>
            </a:r>
            <a:endParaRPr lang="ar-TN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073F507-62F9-5D04-AF65-83ED90B795C1}"/>
              </a:ext>
            </a:extLst>
          </p:cNvPr>
          <p:cNvGrpSpPr/>
          <p:nvPr/>
        </p:nvGrpSpPr>
        <p:grpSpPr>
          <a:xfrm>
            <a:off x="8995184" y="2972607"/>
            <a:ext cx="6772275" cy="7252210"/>
            <a:chOff x="8995184" y="2972607"/>
            <a:chExt cx="6772275" cy="725221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2C08E8D-083C-05C3-7C7C-789FDBA6C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0"/>
            <a:stretch/>
          </p:blipFill>
          <p:spPr>
            <a:xfrm>
              <a:off x="8995184" y="2972607"/>
              <a:ext cx="6772275" cy="725221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85725C-59FF-2C8C-C62E-F95F85906E51}"/>
                </a:ext>
              </a:extLst>
            </p:cNvPr>
            <p:cNvSpPr/>
            <p:nvPr/>
          </p:nvSpPr>
          <p:spPr>
            <a:xfrm>
              <a:off x="11668735" y="7294893"/>
              <a:ext cx="2488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D915C2-1920-348B-E43E-8CD0F1692E29}"/>
                </a:ext>
              </a:extLst>
            </p:cNvPr>
            <p:cNvSpPr/>
            <p:nvPr/>
          </p:nvSpPr>
          <p:spPr>
            <a:xfrm>
              <a:off x="11987828" y="7671321"/>
              <a:ext cx="2488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491A452-E0DD-3060-F413-1E082092FFD2}"/>
              </a:ext>
            </a:extLst>
          </p:cNvPr>
          <p:cNvCxnSpPr>
            <a:stCxn id="22" idx="3"/>
          </p:cNvCxnSpPr>
          <p:nvPr/>
        </p:nvCxnSpPr>
        <p:spPr>
          <a:xfrm>
            <a:off x="8772838" y="5979884"/>
            <a:ext cx="1590362" cy="144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028E845-7733-80B3-5946-A83639DF9286}"/>
              </a:ext>
            </a:extLst>
          </p:cNvPr>
          <p:cNvCxnSpPr>
            <a:cxnSpLocks/>
          </p:cNvCxnSpPr>
          <p:nvPr/>
        </p:nvCxnSpPr>
        <p:spPr>
          <a:xfrm>
            <a:off x="8772838" y="5979884"/>
            <a:ext cx="1742762" cy="190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E06D45-4E71-43F0-8F3D-E709891ADD0F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-2148906" y="2148904"/>
            <a:ext cx="13231610" cy="8933797"/>
            <a:chOff x="0" y="0"/>
            <a:chExt cx="16341211" cy="11033356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409374" y="1002442"/>
            <a:ext cx="5991426" cy="2347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chemeClr val="bg1"/>
                </a:solidFill>
                <a:latin typeface="Blinker" panose="020B0604020202020204" charset="0"/>
              </a:rPr>
              <a:t>Je me connecte à mon compte</a:t>
            </a:r>
          </a:p>
        </p:txBody>
      </p:sp>
      <p:sp>
        <p:nvSpPr>
          <p:cNvPr id="7" name="Freeform 7"/>
          <p:cNvSpPr/>
          <p:nvPr/>
        </p:nvSpPr>
        <p:spPr>
          <a:xfrm rot="10800000">
            <a:off x="-1917102" y="4874687"/>
            <a:ext cx="9328750" cy="5436241"/>
          </a:xfrm>
          <a:custGeom>
            <a:avLst/>
            <a:gdLst/>
            <a:ahLst/>
            <a:cxnLst/>
            <a:rect l="l" t="t" r="r" b="b"/>
            <a:pathLst>
              <a:path w="1220440" h="711200">
                <a:moveTo>
                  <a:pt x="610220" y="711200"/>
                </a:moveTo>
                <a:lnTo>
                  <a:pt x="1220440" y="0"/>
                </a:lnTo>
                <a:lnTo>
                  <a:pt x="0" y="0"/>
                </a:lnTo>
                <a:lnTo>
                  <a:pt x="610220" y="711200"/>
                </a:lnTo>
                <a:close/>
              </a:path>
            </a:pathLst>
          </a:custGeo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4CEF43-3F61-4F20-8E6F-60C1A7E4E27B}"/>
              </a:ext>
            </a:extLst>
          </p:cNvPr>
          <p:cNvSpPr/>
          <p:nvPr/>
        </p:nvSpPr>
        <p:spPr>
          <a:xfrm>
            <a:off x="9447248" y="170003"/>
            <a:ext cx="6341327" cy="94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Rendez vous sur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:  https://www.master.ucar.rnu.tn</a:t>
            </a:r>
            <a:endParaRPr lang="ar-TN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B6C0F21-2F46-48AE-B154-561B5183C320}"/>
              </a:ext>
            </a:extLst>
          </p:cNvPr>
          <p:cNvGrpSpPr/>
          <p:nvPr/>
        </p:nvGrpSpPr>
        <p:grpSpPr>
          <a:xfrm>
            <a:off x="7572646" y="2558257"/>
            <a:ext cx="10685615" cy="5023643"/>
            <a:chOff x="7071149" y="2857500"/>
            <a:chExt cx="11187113" cy="531282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3699EFB-F75C-4DA5-B028-47E29E8A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149" y="2857500"/>
              <a:ext cx="11187113" cy="531282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D6390B5-C89F-477D-BC51-3E38C4485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74" b="17885"/>
            <a:stretch/>
          </p:blipFill>
          <p:spPr>
            <a:xfrm>
              <a:off x="7074866" y="7148709"/>
              <a:ext cx="11183396" cy="102161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39930F6-5379-4768-A9CA-40AE903BB173}"/>
              </a:ext>
            </a:extLst>
          </p:cNvPr>
          <p:cNvSpPr/>
          <p:nvPr/>
        </p:nvSpPr>
        <p:spPr>
          <a:xfrm>
            <a:off x="13966480" y="1562100"/>
            <a:ext cx="372039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r-FR" sz="1400" dirty="0">
                <a:solidFill>
                  <a:schemeClr val="tx1"/>
                </a:solidFill>
              </a:rPr>
              <a:t>Cliquez sur « Connexion » pour accéder à votre compte membre d’une commission de mastère </a:t>
            </a:r>
            <a:endParaRPr lang="ar-TN" sz="1400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DF762EE-3EB9-4269-903E-B701194B9CE3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5826675" y="2247900"/>
            <a:ext cx="556325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97E92E4-015A-4DAA-B4EF-A5701CD4D63E}"/>
              </a:ext>
            </a:extLst>
          </p:cNvPr>
          <p:cNvSpPr/>
          <p:nvPr/>
        </p:nvSpPr>
        <p:spPr>
          <a:xfrm>
            <a:off x="8364506" y="7707749"/>
            <a:ext cx="6646893" cy="1169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fr-FR" sz="1400" dirty="0">
              <a:solidFill>
                <a:srgbClr val="1D5294"/>
              </a:solidFill>
              <a:latin typeface="+mj-lt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+mj-lt"/>
              </a:rPr>
              <a:t>Une fois que vous avez reçu le mail de création de votre compte vous pouvez vous connecter à la plateforme en remplissant votre adresse mail et votre mot de passe puis en cliquant sur le bouton « se connecter »</a:t>
            </a:r>
          </a:p>
          <a:p>
            <a:pPr algn="ctr"/>
            <a:endParaRPr lang="fr-FR" sz="1400" dirty="0">
              <a:solidFill>
                <a:srgbClr val="1D5294"/>
              </a:solidFill>
              <a:latin typeface="+mj-lt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83A70F0-83E3-4B32-8BE8-B8C39451060E}"/>
              </a:ext>
            </a:extLst>
          </p:cNvPr>
          <p:cNvCxnSpPr/>
          <p:nvPr/>
        </p:nvCxnSpPr>
        <p:spPr>
          <a:xfrm flipH="1" flipV="1">
            <a:off x="7315200" y="7563511"/>
            <a:ext cx="1049307" cy="52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EF3FB20-8115-4B25-B598-4AF33012518E}"/>
              </a:ext>
            </a:extLst>
          </p:cNvPr>
          <p:cNvCxnSpPr/>
          <p:nvPr/>
        </p:nvCxnSpPr>
        <p:spPr>
          <a:xfrm flipH="1">
            <a:off x="7315200" y="8088749"/>
            <a:ext cx="1049307" cy="90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9A4A728A-1995-4322-AC81-AE4416997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"/>
          <a:stretch/>
        </p:blipFill>
        <p:spPr>
          <a:xfrm>
            <a:off x="2209313" y="4493457"/>
            <a:ext cx="4957352" cy="502364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EE21F49-B196-03D7-4E23-5D4C90430782}"/>
              </a:ext>
            </a:extLst>
          </p:cNvPr>
          <p:cNvSpPr/>
          <p:nvPr/>
        </p:nvSpPr>
        <p:spPr>
          <a:xfrm>
            <a:off x="5105400" y="8178831"/>
            <a:ext cx="1371600" cy="698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53019-B20F-A9ED-38B5-8FB7F8747EF0}"/>
              </a:ext>
            </a:extLst>
          </p:cNvPr>
          <p:cNvSpPr/>
          <p:nvPr/>
        </p:nvSpPr>
        <p:spPr>
          <a:xfrm>
            <a:off x="7141265" y="9036366"/>
            <a:ext cx="3869817" cy="533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ysClr val="windowText" lastClr="000000"/>
                </a:solidFill>
              </a:rPr>
              <a:t>Cliquez sur mot de passe oublié pour réinitialiser votre mot de passe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A6CCB9E-1115-B6B7-1C18-F70323432DC2}"/>
              </a:ext>
            </a:extLst>
          </p:cNvPr>
          <p:cNvCxnSpPr>
            <a:stCxn id="8" idx="1"/>
            <a:endCxn id="5" idx="6"/>
          </p:cNvCxnSpPr>
          <p:nvPr/>
        </p:nvCxnSpPr>
        <p:spPr>
          <a:xfrm flipH="1" flipV="1">
            <a:off x="6477000" y="8528066"/>
            <a:ext cx="664265" cy="774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0A2B3E-FA7C-4F1E-9CBE-3CA69F22EBA8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0827584" y="-150613"/>
            <a:ext cx="4628072" cy="3348237"/>
          </a:xfrm>
          <a:custGeom>
            <a:avLst/>
            <a:gdLst/>
            <a:ahLst/>
            <a:cxnLst/>
            <a:rect l="l" t="t" r="r" b="b"/>
            <a:pathLst>
              <a:path w="983050" h="711200">
                <a:moveTo>
                  <a:pt x="491525" y="711200"/>
                </a:moveTo>
                <a:lnTo>
                  <a:pt x="983050" y="0"/>
                </a:lnTo>
                <a:lnTo>
                  <a:pt x="0" y="0"/>
                </a:lnTo>
                <a:lnTo>
                  <a:pt x="491525" y="711200"/>
                </a:lnTo>
                <a:close/>
              </a:path>
            </a:pathLst>
          </a:custGeom>
          <a:solidFill>
            <a:schemeClr val="tx1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3344235" y="0"/>
            <a:ext cx="4943765" cy="6889135"/>
            <a:chOff x="0" y="0"/>
            <a:chExt cx="7917731" cy="11033356"/>
          </a:xfrm>
          <a:solidFill>
            <a:srgbClr val="75250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7917731" cy="11033356"/>
            </a:xfrm>
            <a:custGeom>
              <a:avLst/>
              <a:gdLst/>
              <a:ahLst/>
              <a:cxnLst/>
              <a:rect l="l" t="t" r="r" b="b"/>
              <a:pathLst>
                <a:path w="7917731" h="11033356">
                  <a:moveTo>
                    <a:pt x="7917731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7917731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-220248" y="4695014"/>
            <a:ext cx="3221383" cy="5640224"/>
            <a:chOff x="0" y="0"/>
            <a:chExt cx="5353494" cy="9373274"/>
          </a:xfr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9D3BB2E-7496-4E6A-B009-9DB702317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2593" r="26018" b="16666"/>
          <a:stretch/>
        </p:blipFill>
        <p:spPr>
          <a:xfrm>
            <a:off x="599797" y="342900"/>
            <a:ext cx="6696513" cy="7086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BAE3DA-AB45-40C9-90FE-8FAA96BD3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590800"/>
            <a:ext cx="6858000" cy="73533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42ADCE3F-BF64-4CA1-9BD0-317A1834CE16}"/>
              </a:ext>
            </a:extLst>
          </p:cNvPr>
          <p:cNvSpPr txBox="1"/>
          <p:nvPr/>
        </p:nvSpPr>
        <p:spPr>
          <a:xfrm>
            <a:off x="10287000" y="243735"/>
            <a:ext cx="8001000" cy="19220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fr-FR" sz="1100" dirty="0">
              <a:solidFill>
                <a:srgbClr val="1D5294"/>
              </a:solidFill>
              <a:latin typeface="Blinker 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4400" dirty="0">
                <a:solidFill>
                  <a:srgbClr val="9D3101"/>
                </a:solidFill>
                <a:latin typeface="Blinker "/>
              </a:rPr>
              <a:t>Je réinitialise mon mot de passe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fr-FR" sz="3200" dirty="0">
              <a:solidFill>
                <a:srgbClr val="1D5294"/>
              </a:solidFill>
              <a:latin typeface="Blinker 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C9126-CB83-4935-9A98-29696D4B11BE}"/>
              </a:ext>
            </a:extLst>
          </p:cNvPr>
          <p:cNvSpPr/>
          <p:nvPr/>
        </p:nvSpPr>
        <p:spPr>
          <a:xfrm>
            <a:off x="9906000" y="243735"/>
            <a:ext cx="381000" cy="1912831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T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E5A68-4047-460F-B760-74FFAB22B759}"/>
              </a:ext>
            </a:extLst>
          </p:cNvPr>
          <p:cNvSpPr/>
          <p:nvPr/>
        </p:nvSpPr>
        <p:spPr>
          <a:xfrm>
            <a:off x="4177359" y="8029048"/>
            <a:ext cx="6109641" cy="848251"/>
          </a:xfrm>
          <a:prstGeom prst="rect">
            <a:avLst/>
          </a:prstGeom>
          <a:noFill/>
          <a:ln>
            <a:solidFill>
              <a:srgbClr val="4AB1E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/>
              <a:t>Après réception du mail de réinitialisation, cliquez sur le lien reçu sur l’adresse mail indiquée</a:t>
            </a:r>
            <a:endParaRPr lang="ar-TN" sz="14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8D3F968-DBFC-4310-9420-9D4091254F93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0287000" y="7019952"/>
            <a:ext cx="2057400" cy="1433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32F0A-7733-4E48-98A0-F0CABCD416B5}"/>
              </a:ext>
            </a:extLst>
          </p:cNvPr>
          <p:cNvSpPr/>
          <p:nvPr/>
        </p:nvSpPr>
        <p:spPr>
          <a:xfrm>
            <a:off x="6820925" y="4738424"/>
            <a:ext cx="3823641" cy="848251"/>
          </a:xfrm>
          <a:prstGeom prst="rect">
            <a:avLst/>
          </a:prstGeom>
          <a:ln>
            <a:solidFill>
              <a:srgbClr val="9D310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/>
              <a:t>Entrez l’adresse e-mail associée à votre compte et cliquez sur « Réinitialiser votre mot de passe »</a:t>
            </a:r>
            <a:endParaRPr lang="ar-TN" sz="1400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1541C9D-838D-4289-B443-55ADDE66AB0F}"/>
              </a:ext>
            </a:extLst>
          </p:cNvPr>
          <p:cNvCxnSpPr>
            <a:stCxn id="25" idx="1"/>
          </p:cNvCxnSpPr>
          <p:nvPr/>
        </p:nvCxnSpPr>
        <p:spPr>
          <a:xfrm flipH="1">
            <a:off x="6019800" y="5162550"/>
            <a:ext cx="801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C6669-0DCB-48E3-AE39-A720D6B91093}"/>
              </a:ext>
            </a:extLst>
          </p:cNvPr>
          <p:cNvSpPr/>
          <p:nvPr/>
        </p:nvSpPr>
        <p:spPr>
          <a:xfrm>
            <a:off x="7095606" y="6552090"/>
            <a:ext cx="3442641" cy="84825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/>
              <a:t>Vérifiez votre boîte de réception</a:t>
            </a:r>
            <a:endParaRPr lang="ar-TN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B56D52-D954-4CCD-8531-2C1CCF6B67E5}"/>
              </a:ext>
            </a:extLst>
          </p:cNvPr>
          <p:cNvSpPr/>
          <p:nvPr/>
        </p:nvSpPr>
        <p:spPr>
          <a:xfrm>
            <a:off x="3581400" y="9177074"/>
            <a:ext cx="5858739" cy="84825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/>
              <a:t>Choisissez un nouveau mot de passe sécurisé et le saisir dans les champs appropriés</a:t>
            </a:r>
            <a:endParaRPr lang="ar-TN" sz="1400" dirty="0"/>
          </a:p>
        </p:txBody>
      </p:sp>
      <p:sp>
        <p:nvSpPr>
          <p:cNvPr id="28" name="Decagon 9">
            <a:extLst>
              <a:ext uri="{FF2B5EF4-FFF2-40B4-BE49-F238E27FC236}">
                <a16:creationId xmlns:a16="http://schemas.microsoft.com/office/drawing/2014/main" id="{59C88C07-334F-45EE-90F2-05C99F99DADE}"/>
              </a:ext>
            </a:extLst>
          </p:cNvPr>
          <p:cNvSpPr/>
          <p:nvPr/>
        </p:nvSpPr>
        <p:spPr>
          <a:xfrm>
            <a:off x="6553200" y="4438649"/>
            <a:ext cx="437537" cy="441781"/>
          </a:xfrm>
          <a:prstGeom prst="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/>
              <a:t>1</a:t>
            </a:r>
            <a:endParaRPr lang="ar-TN" dirty="0"/>
          </a:p>
        </p:txBody>
      </p:sp>
      <p:sp>
        <p:nvSpPr>
          <p:cNvPr id="29" name="Decagon 21">
            <a:extLst>
              <a:ext uri="{FF2B5EF4-FFF2-40B4-BE49-F238E27FC236}">
                <a16:creationId xmlns:a16="http://schemas.microsoft.com/office/drawing/2014/main" id="{F3E272EA-7595-45F5-8104-7E10BFE0EA8A}"/>
              </a:ext>
            </a:extLst>
          </p:cNvPr>
          <p:cNvSpPr/>
          <p:nvPr/>
        </p:nvSpPr>
        <p:spPr>
          <a:xfrm>
            <a:off x="6820926" y="6303397"/>
            <a:ext cx="411254" cy="430140"/>
          </a:xfrm>
          <a:prstGeom prst="dec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/>
              <a:t>2</a:t>
            </a:r>
            <a:endParaRPr lang="ar-TN" dirty="0"/>
          </a:p>
        </p:txBody>
      </p:sp>
      <p:sp>
        <p:nvSpPr>
          <p:cNvPr id="30" name="Decagon 22">
            <a:extLst>
              <a:ext uri="{FF2B5EF4-FFF2-40B4-BE49-F238E27FC236}">
                <a16:creationId xmlns:a16="http://schemas.microsoft.com/office/drawing/2014/main" id="{16586F53-FB0B-41B0-90D2-5203FC74FEB5}"/>
              </a:ext>
            </a:extLst>
          </p:cNvPr>
          <p:cNvSpPr/>
          <p:nvPr/>
        </p:nvSpPr>
        <p:spPr>
          <a:xfrm>
            <a:off x="3925229" y="7783551"/>
            <a:ext cx="392158" cy="43525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/>
              <a:t>3</a:t>
            </a:r>
            <a:endParaRPr lang="ar-TN" dirty="0"/>
          </a:p>
        </p:txBody>
      </p:sp>
      <p:sp>
        <p:nvSpPr>
          <p:cNvPr id="31" name="Decagon 28">
            <a:extLst>
              <a:ext uri="{FF2B5EF4-FFF2-40B4-BE49-F238E27FC236}">
                <a16:creationId xmlns:a16="http://schemas.microsoft.com/office/drawing/2014/main" id="{12E1666F-4E14-4442-84DB-404EF03A2D1E}"/>
              </a:ext>
            </a:extLst>
          </p:cNvPr>
          <p:cNvSpPr/>
          <p:nvPr/>
        </p:nvSpPr>
        <p:spPr>
          <a:xfrm>
            <a:off x="3390530" y="8953499"/>
            <a:ext cx="419470" cy="457201"/>
          </a:xfrm>
          <a:prstGeom prst="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/>
              <a:t>4</a:t>
            </a:r>
            <a:endParaRPr lang="ar-TN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2E66228-C069-46DF-AE84-8C5F71E05345}"/>
              </a:ext>
            </a:extLst>
          </p:cNvPr>
          <p:cNvCxnSpPr>
            <a:stCxn id="25" idx="1"/>
          </p:cNvCxnSpPr>
          <p:nvPr/>
        </p:nvCxnSpPr>
        <p:spPr>
          <a:xfrm flipH="1">
            <a:off x="6019800" y="5162550"/>
            <a:ext cx="801125" cy="89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E06D45-4E71-43F0-8F3D-E709891ADD0F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-2148906" y="2148904"/>
            <a:ext cx="13231610" cy="8933797"/>
            <a:chOff x="0" y="0"/>
            <a:chExt cx="16341211" cy="11033356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457200" y="415057"/>
            <a:ext cx="5991426" cy="2347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chemeClr val="bg1"/>
                </a:solidFill>
                <a:latin typeface="Blinker" panose="020B0604020202020204" charset="0"/>
              </a:rPr>
              <a:t>Je visualise mon tableau de bord</a:t>
            </a:r>
          </a:p>
        </p:txBody>
      </p:sp>
      <p:sp>
        <p:nvSpPr>
          <p:cNvPr id="7" name="Freeform 7"/>
          <p:cNvSpPr/>
          <p:nvPr/>
        </p:nvSpPr>
        <p:spPr>
          <a:xfrm rot="10800000">
            <a:off x="-1917102" y="4874685"/>
            <a:ext cx="8365728" cy="5436241"/>
          </a:xfrm>
          <a:custGeom>
            <a:avLst/>
            <a:gdLst/>
            <a:ahLst/>
            <a:cxnLst/>
            <a:rect l="l" t="t" r="r" b="b"/>
            <a:pathLst>
              <a:path w="1220440" h="711200">
                <a:moveTo>
                  <a:pt x="610220" y="711200"/>
                </a:moveTo>
                <a:lnTo>
                  <a:pt x="1220440" y="0"/>
                </a:lnTo>
                <a:lnTo>
                  <a:pt x="0" y="0"/>
                </a:lnTo>
                <a:lnTo>
                  <a:pt x="610220" y="711200"/>
                </a:lnTo>
                <a:close/>
              </a:path>
            </a:pathLst>
          </a:custGeo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3F03292-C17C-499B-B1A1-9B799A44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66644"/>
            <a:ext cx="14119860" cy="67056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07FA7AA-383A-44B0-AEA8-208DC1C63693}"/>
              </a:ext>
            </a:extLst>
          </p:cNvPr>
          <p:cNvSpPr/>
          <p:nvPr/>
        </p:nvSpPr>
        <p:spPr>
          <a:xfrm>
            <a:off x="1383972" y="5135217"/>
            <a:ext cx="2438400" cy="78951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Espace pour renseigner et modifier vos données personnelles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16E31E-689A-46E3-9488-9D0D46EC7A0E}"/>
              </a:ext>
            </a:extLst>
          </p:cNvPr>
          <p:cNvSpPr/>
          <p:nvPr/>
        </p:nvSpPr>
        <p:spPr>
          <a:xfrm>
            <a:off x="1383972" y="6028915"/>
            <a:ext cx="2438400" cy="8681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Espace pour consulter la liste des candidats par mastère et leurs dossiers et vérifier les candidatures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A77EEA-021A-4E40-93F0-3575620CE14F}"/>
              </a:ext>
            </a:extLst>
          </p:cNvPr>
          <p:cNvSpPr/>
          <p:nvPr/>
        </p:nvSpPr>
        <p:spPr>
          <a:xfrm>
            <a:off x="1383972" y="7000520"/>
            <a:ext cx="2438400" cy="5051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Espace pour télécharger et signer les procès verbaux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BCD374-441D-4728-AE89-C8A4CEA7351B}"/>
              </a:ext>
            </a:extLst>
          </p:cNvPr>
          <p:cNvSpPr/>
          <p:nvPr/>
        </p:nvSpPr>
        <p:spPr>
          <a:xfrm>
            <a:off x="1383972" y="7599747"/>
            <a:ext cx="2438400" cy="7053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Espace pour suivre les inscriptions des étudiants par mastère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F468FB-7844-4194-9734-2E22F9D9A7AD}"/>
              </a:ext>
            </a:extLst>
          </p:cNvPr>
          <p:cNvSpPr/>
          <p:nvPr/>
        </p:nvSpPr>
        <p:spPr>
          <a:xfrm>
            <a:off x="15298060" y="6972300"/>
            <a:ext cx="2362200" cy="2892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75C6FA-B101-4A21-A91A-FB8440EACFB8}"/>
              </a:ext>
            </a:extLst>
          </p:cNvPr>
          <p:cNvSpPr/>
          <p:nvPr/>
        </p:nvSpPr>
        <p:spPr>
          <a:xfrm>
            <a:off x="16513793" y="6589830"/>
            <a:ext cx="1644667" cy="133019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Liste des mastères dont vous faites part en tant que membre de la commission de sélection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FCAAC7A-A9B8-4182-B9AC-3D167ACFF4A5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16306800" y="7254929"/>
            <a:ext cx="206993" cy="25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C54066F2-CD48-47A6-96B8-3D1CC8B56D18}"/>
              </a:ext>
            </a:extLst>
          </p:cNvPr>
          <p:cNvSpPr/>
          <p:nvPr/>
        </p:nvSpPr>
        <p:spPr>
          <a:xfrm>
            <a:off x="4253536" y="5590224"/>
            <a:ext cx="838200" cy="35348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993EB86-C54F-4C03-86B4-6CC5A806866E}"/>
              </a:ext>
            </a:extLst>
          </p:cNvPr>
          <p:cNvSpPr/>
          <p:nvPr/>
        </p:nvSpPr>
        <p:spPr>
          <a:xfrm>
            <a:off x="4234951" y="6020349"/>
            <a:ext cx="1337344" cy="37856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D2483ED4-5FF2-4982-97C6-E2745ABB7CEF}"/>
              </a:ext>
            </a:extLst>
          </p:cNvPr>
          <p:cNvSpPr/>
          <p:nvPr/>
        </p:nvSpPr>
        <p:spPr>
          <a:xfrm>
            <a:off x="4234950" y="6413087"/>
            <a:ext cx="1337345" cy="35348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AEABAF65-AF41-48B3-B978-69F68A7563D6}"/>
              </a:ext>
            </a:extLst>
          </p:cNvPr>
          <p:cNvSpPr/>
          <p:nvPr/>
        </p:nvSpPr>
        <p:spPr>
          <a:xfrm>
            <a:off x="4130249" y="6788219"/>
            <a:ext cx="2152187" cy="42460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423D5768-7E4E-49AC-93A8-DEA2E592D14A}"/>
              </a:ext>
            </a:extLst>
          </p:cNvPr>
          <p:cNvCxnSpPr/>
          <p:nvPr/>
        </p:nvCxnSpPr>
        <p:spPr>
          <a:xfrm flipH="1">
            <a:off x="16154400" y="4964026"/>
            <a:ext cx="457200" cy="179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DFCAF5D-C28D-4662-A8EA-CC2F52869B7B}"/>
              </a:ext>
            </a:extLst>
          </p:cNvPr>
          <p:cNvSpPr/>
          <p:nvPr/>
        </p:nvSpPr>
        <p:spPr>
          <a:xfrm>
            <a:off x="15633080" y="2475289"/>
            <a:ext cx="1499839" cy="696738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Votre Profil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17240325-8367-4F0B-B967-4E6BF13DFAA9}"/>
              </a:ext>
            </a:extLst>
          </p:cNvPr>
          <p:cNvCxnSpPr>
            <a:cxnSpLocks/>
          </p:cNvCxnSpPr>
          <p:nvPr/>
        </p:nvCxnSpPr>
        <p:spPr>
          <a:xfrm flipH="1">
            <a:off x="16423548" y="3099034"/>
            <a:ext cx="1" cy="1726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73EA031-F067-4166-806A-11A9540DCDEB}"/>
              </a:ext>
            </a:extLst>
          </p:cNvPr>
          <p:cNvSpPr/>
          <p:nvPr/>
        </p:nvSpPr>
        <p:spPr>
          <a:xfrm>
            <a:off x="15267558" y="6060407"/>
            <a:ext cx="2487042" cy="37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Foulen </a:t>
            </a:r>
            <a:r>
              <a:rPr lang="fr-FR" dirty="0" err="1">
                <a:solidFill>
                  <a:schemeClr val="tx1"/>
                </a:solidFill>
              </a:rPr>
              <a:t>Foulen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9F2A6EA-2A4F-4383-9B48-B22CF440EB98}"/>
              </a:ext>
            </a:extLst>
          </p:cNvPr>
          <p:cNvSpPr/>
          <p:nvPr/>
        </p:nvSpPr>
        <p:spPr>
          <a:xfrm>
            <a:off x="9860974" y="1153441"/>
            <a:ext cx="4844930" cy="57988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Tableau de bord</a:t>
            </a:r>
            <a:endParaRPr lang="ar-TN" b="1" dirty="0">
              <a:solidFill>
                <a:schemeClr val="tx1"/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A4A80861-E4F4-4065-AE1F-604CDE96A482}"/>
              </a:ext>
            </a:extLst>
          </p:cNvPr>
          <p:cNvSpPr/>
          <p:nvPr/>
        </p:nvSpPr>
        <p:spPr>
          <a:xfrm>
            <a:off x="13066271" y="4742694"/>
            <a:ext cx="457196" cy="3181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91957A-5ADB-48A5-BD13-8B0914F7A621}"/>
              </a:ext>
            </a:extLst>
          </p:cNvPr>
          <p:cNvSpPr/>
          <p:nvPr/>
        </p:nvSpPr>
        <p:spPr>
          <a:xfrm>
            <a:off x="12126682" y="3466644"/>
            <a:ext cx="2872024" cy="7040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Nombre de commissions auxquelles vous faites part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8E506BAB-76D5-419E-A711-474314328600}"/>
              </a:ext>
            </a:extLst>
          </p:cNvPr>
          <p:cNvCxnSpPr/>
          <p:nvPr/>
        </p:nvCxnSpPr>
        <p:spPr>
          <a:xfrm flipH="1">
            <a:off x="13523467" y="4243375"/>
            <a:ext cx="14029" cy="3464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D966E6C-F3D8-421C-9CD2-02A0C4011E2E}"/>
              </a:ext>
            </a:extLst>
          </p:cNvPr>
          <p:cNvSpPr/>
          <p:nvPr/>
        </p:nvSpPr>
        <p:spPr>
          <a:xfrm>
            <a:off x="7010400" y="6694015"/>
            <a:ext cx="3476825" cy="81168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Veuillez choisir un mastère pour pouvoir visualiser la liste des autres membres de la commission de sélection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20BAC85C-994C-491C-904C-A9F93D13C463}"/>
              </a:ext>
            </a:extLst>
          </p:cNvPr>
          <p:cNvCxnSpPr/>
          <p:nvPr/>
        </p:nvCxnSpPr>
        <p:spPr>
          <a:xfrm flipV="1">
            <a:off x="8842558" y="6175502"/>
            <a:ext cx="1292042" cy="51851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0909525-1871-4D1D-90C0-1D0BEB63A2A2}"/>
              </a:ext>
            </a:extLst>
          </p:cNvPr>
          <p:cNvSpPr/>
          <p:nvPr/>
        </p:nvSpPr>
        <p:spPr>
          <a:xfrm>
            <a:off x="6629400" y="3695700"/>
            <a:ext cx="2736854" cy="518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Nombre total de candidatures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3B994D95-34E7-4EB2-9326-3DA8ABFC3A30}"/>
              </a:ext>
            </a:extLst>
          </p:cNvPr>
          <p:cNvCxnSpPr>
            <a:stCxn id="71" idx="2"/>
          </p:cNvCxnSpPr>
          <p:nvPr/>
        </p:nvCxnSpPr>
        <p:spPr>
          <a:xfrm flipH="1">
            <a:off x="7921442" y="4214213"/>
            <a:ext cx="76385" cy="29317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E58B9EAA-E387-4DD4-9E00-739500E73953}"/>
              </a:ext>
            </a:extLst>
          </p:cNvPr>
          <p:cNvSpPr/>
          <p:nvPr/>
        </p:nvSpPr>
        <p:spPr>
          <a:xfrm>
            <a:off x="4191000" y="4726780"/>
            <a:ext cx="2133600" cy="416720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FFC726A-F31B-031A-8C32-9FB0BE18BE4A}"/>
              </a:ext>
            </a:extLst>
          </p:cNvPr>
          <p:cNvCxnSpPr>
            <a:stCxn id="37" idx="3"/>
            <a:endCxn id="50" idx="2"/>
          </p:cNvCxnSpPr>
          <p:nvPr/>
        </p:nvCxnSpPr>
        <p:spPr>
          <a:xfrm>
            <a:off x="3822372" y="5529974"/>
            <a:ext cx="412578" cy="1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3FEC282-05F5-F22E-57F7-0B2BFF55E78C}"/>
              </a:ext>
            </a:extLst>
          </p:cNvPr>
          <p:cNvCxnSpPr>
            <a:stCxn id="38" idx="3"/>
          </p:cNvCxnSpPr>
          <p:nvPr/>
        </p:nvCxnSpPr>
        <p:spPr>
          <a:xfrm flipV="1">
            <a:off x="3822372" y="6274405"/>
            <a:ext cx="368628" cy="18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7C9D2F1-6C40-DE69-3D25-F7161A8869FE}"/>
              </a:ext>
            </a:extLst>
          </p:cNvPr>
          <p:cNvCxnSpPr>
            <a:stCxn id="40" idx="3"/>
          </p:cNvCxnSpPr>
          <p:nvPr/>
        </p:nvCxnSpPr>
        <p:spPr>
          <a:xfrm flipV="1">
            <a:off x="3822372" y="6694015"/>
            <a:ext cx="431164" cy="559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CB24146-D407-259E-6446-ACD4D036876D}"/>
              </a:ext>
            </a:extLst>
          </p:cNvPr>
          <p:cNvCxnSpPr>
            <a:stCxn id="42" idx="3"/>
            <a:endCxn id="53" idx="3"/>
          </p:cNvCxnSpPr>
          <p:nvPr/>
        </p:nvCxnSpPr>
        <p:spPr>
          <a:xfrm flipV="1">
            <a:off x="3822372" y="7212823"/>
            <a:ext cx="673428" cy="73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9A5B5-5385-BDBC-4E72-E7C74D8401EE}"/>
              </a:ext>
            </a:extLst>
          </p:cNvPr>
          <p:cNvSpPr/>
          <p:nvPr/>
        </p:nvSpPr>
        <p:spPr>
          <a:xfrm>
            <a:off x="16230600" y="5448300"/>
            <a:ext cx="609600" cy="317547"/>
          </a:xfrm>
          <a:prstGeom prst="rect">
            <a:avLst/>
          </a:prstGeom>
          <a:solidFill>
            <a:srgbClr val="3B76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A2493E-3070-FF89-E27E-8B5DCC05AFC2}"/>
              </a:ext>
            </a:extLst>
          </p:cNvPr>
          <p:cNvSpPr txBox="1"/>
          <p:nvPr/>
        </p:nvSpPr>
        <p:spPr>
          <a:xfrm>
            <a:off x="16230600" y="52972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300" dirty="0">
                <a:solidFill>
                  <a:schemeClr val="bg1"/>
                </a:solidFill>
              </a:rPr>
              <a:t>FF</a:t>
            </a:r>
            <a:endParaRPr lang="fr-FR" b="1" spc="3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F3C206-A036-6CD3-E3AC-B7C23AD772A6}"/>
              </a:ext>
            </a:extLst>
          </p:cNvPr>
          <p:cNvSpPr/>
          <p:nvPr/>
        </p:nvSpPr>
        <p:spPr>
          <a:xfrm>
            <a:off x="11119174" y="5599296"/>
            <a:ext cx="3607374" cy="593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rgbClr val="61626B"/>
                </a:solidFill>
              </a:rPr>
              <a:t>Répartition des résultats d’admission </a:t>
            </a:r>
          </a:p>
          <a:p>
            <a:pPr algn="ctr"/>
            <a:r>
              <a:rPr lang="fr-FR" sz="1500" b="1" dirty="0">
                <a:solidFill>
                  <a:srgbClr val="61626B"/>
                </a:solidFill>
              </a:rPr>
              <a:t>aux mastères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E6222D-D5B6-6E7B-9A03-6141CD8111D1}"/>
              </a:ext>
            </a:extLst>
          </p:cNvPr>
          <p:cNvSpPr/>
          <p:nvPr/>
        </p:nvSpPr>
        <p:spPr>
          <a:xfrm flipH="1">
            <a:off x="8273549" y="5566522"/>
            <a:ext cx="260851" cy="25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D64B64-04A4-3345-0A69-C15517A8C75F}"/>
              </a:ext>
            </a:extLst>
          </p:cNvPr>
          <p:cNvSpPr txBox="1"/>
          <p:nvPr/>
        </p:nvSpPr>
        <p:spPr>
          <a:xfrm>
            <a:off x="6749737" y="5570333"/>
            <a:ext cx="382842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62636A"/>
                </a:solidFill>
              </a:rPr>
              <a:t>Liste des membres de la commission de sélection par mastère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E06D45-4E71-43F0-8F3D-E709891ADD0F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-2148906" y="2148904"/>
            <a:ext cx="13231610" cy="8933797"/>
            <a:chOff x="0" y="0"/>
            <a:chExt cx="16341211" cy="11033356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457200" y="415057"/>
            <a:ext cx="5991426" cy="2347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chemeClr val="bg1"/>
                </a:solidFill>
                <a:latin typeface="Blinker" panose="020B0604020202020204" charset="0"/>
              </a:rPr>
              <a:t>Je visualise mon tableau de bord</a:t>
            </a:r>
          </a:p>
        </p:txBody>
      </p:sp>
      <p:sp>
        <p:nvSpPr>
          <p:cNvPr id="7" name="Freeform 7"/>
          <p:cNvSpPr/>
          <p:nvPr/>
        </p:nvSpPr>
        <p:spPr>
          <a:xfrm rot="10800000">
            <a:off x="-1917102" y="4874685"/>
            <a:ext cx="8365728" cy="5436241"/>
          </a:xfrm>
          <a:custGeom>
            <a:avLst/>
            <a:gdLst/>
            <a:ahLst/>
            <a:cxnLst/>
            <a:rect l="l" t="t" r="r" b="b"/>
            <a:pathLst>
              <a:path w="1220440" h="711200">
                <a:moveTo>
                  <a:pt x="610220" y="711200"/>
                </a:moveTo>
                <a:lnTo>
                  <a:pt x="1220440" y="0"/>
                </a:lnTo>
                <a:lnTo>
                  <a:pt x="0" y="0"/>
                </a:lnTo>
                <a:lnTo>
                  <a:pt x="610220" y="711200"/>
                </a:lnTo>
                <a:close/>
              </a:path>
            </a:pathLst>
          </a:custGeo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81746-7A1D-465A-A310-4F0F241AD907}"/>
              </a:ext>
            </a:extLst>
          </p:cNvPr>
          <p:cNvSpPr/>
          <p:nvPr/>
        </p:nvSpPr>
        <p:spPr>
          <a:xfrm>
            <a:off x="9860974" y="1153441"/>
            <a:ext cx="4844930" cy="57988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Suite tableau de bord</a:t>
            </a:r>
            <a:endParaRPr lang="ar-TN" b="1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B7C33E-4508-18A2-827D-7BEDB353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67100"/>
            <a:ext cx="14295120" cy="67888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A5105A-41B2-4486-A3CA-B0887C3EDDF3}"/>
              </a:ext>
            </a:extLst>
          </p:cNvPr>
          <p:cNvSpPr/>
          <p:nvPr/>
        </p:nvSpPr>
        <p:spPr>
          <a:xfrm>
            <a:off x="3810000" y="4762500"/>
            <a:ext cx="2133600" cy="416720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B2E49-FA7B-4D15-326C-74D8B5AE79A4}"/>
              </a:ext>
            </a:extLst>
          </p:cNvPr>
          <p:cNvSpPr/>
          <p:nvPr/>
        </p:nvSpPr>
        <p:spPr>
          <a:xfrm>
            <a:off x="7391400" y="5263259"/>
            <a:ext cx="8458200" cy="5185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Consulter la liste des mastères auxquels vous êtes membre ainsi que la date de publication de leur communiqué</a:t>
            </a:r>
          </a:p>
        </p:txBody>
      </p:sp>
    </p:spTree>
    <p:extLst>
      <p:ext uri="{BB962C8B-B14F-4D97-AF65-F5344CB8AC3E}">
        <p14:creationId xmlns:p14="http://schemas.microsoft.com/office/powerpoint/2010/main" val="18413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A8ED87-A01E-412E-B15C-13EE3C95FCFF}"/>
              </a:ext>
            </a:extLst>
          </p:cNvPr>
          <p:cNvSpPr/>
          <p:nvPr/>
        </p:nvSpPr>
        <p:spPr>
          <a:xfrm>
            <a:off x="-1484646" y="-389922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-3508412" y="2023766"/>
            <a:ext cx="12461075" cy="8413543"/>
            <a:chOff x="0" y="0"/>
            <a:chExt cx="16341211" cy="11033356"/>
          </a:xfrm>
          <a:solidFill>
            <a:srgbClr val="7525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-2296493" y="3187486"/>
            <a:ext cx="4076609" cy="7137614"/>
            <a:chOff x="0" y="0"/>
            <a:chExt cx="5353494" cy="9373274"/>
          </a:xfr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0FA9A97-315F-4C7D-A576-04590C42282F}"/>
              </a:ext>
            </a:extLst>
          </p:cNvPr>
          <p:cNvSpPr/>
          <p:nvPr/>
        </p:nvSpPr>
        <p:spPr>
          <a:xfrm>
            <a:off x="6892351" y="569124"/>
            <a:ext cx="10835017" cy="1071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4800" dirty="0">
                <a:solidFill>
                  <a:srgbClr val="9D3101"/>
                </a:solidFill>
                <a:latin typeface="Blinker" panose="020B0604020202020204" charset="0"/>
              </a:rPr>
              <a:t>Je modifie mes informations personnelles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415AED7-1C62-4A1E-9636-B843BA594BC8}"/>
              </a:ext>
            </a:extLst>
          </p:cNvPr>
          <p:cNvGrpSpPr/>
          <p:nvPr/>
        </p:nvGrpSpPr>
        <p:grpSpPr>
          <a:xfrm>
            <a:off x="3150351" y="2892082"/>
            <a:ext cx="14577017" cy="6183166"/>
            <a:chOff x="-1431520" y="1198980"/>
            <a:chExt cx="17649825" cy="750805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D7198B3-86D0-4A9F-B029-41251A265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26"/>
            <a:stretch/>
          </p:blipFill>
          <p:spPr>
            <a:xfrm>
              <a:off x="-1431520" y="1198980"/>
              <a:ext cx="17649825" cy="75080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02AB2-0D52-4768-896F-FB8001671619}"/>
                </a:ext>
              </a:extLst>
            </p:cNvPr>
            <p:cNvSpPr/>
            <p:nvPr/>
          </p:nvSpPr>
          <p:spPr>
            <a:xfrm>
              <a:off x="4572000" y="3238500"/>
              <a:ext cx="1371600" cy="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89233E-1360-4022-A221-1182FAEAD14C}"/>
                </a:ext>
              </a:extLst>
            </p:cNvPr>
            <p:cNvSpPr/>
            <p:nvPr/>
          </p:nvSpPr>
          <p:spPr>
            <a:xfrm>
              <a:off x="4471122" y="4076701"/>
              <a:ext cx="1371600" cy="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D7F367-79E4-44C5-851D-E5AAF1ECC564}"/>
                </a:ext>
              </a:extLst>
            </p:cNvPr>
            <p:cNvSpPr/>
            <p:nvPr/>
          </p:nvSpPr>
          <p:spPr>
            <a:xfrm>
              <a:off x="4495800" y="5753099"/>
              <a:ext cx="1371600" cy="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A53BBD-2323-40CF-832E-B2136D09ED4D}"/>
                </a:ext>
              </a:extLst>
            </p:cNvPr>
            <p:cNvSpPr/>
            <p:nvPr/>
          </p:nvSpPr>
          <p:spPr>
            <a:xfrm>
              <a:off x="4537548" y="4914898"/>
              <a:ext cx="3153350" cy="334378"/>
            </a:xfrm>
            <a:prstGeom prst="rect">
              <a:avLst/>
            </a:prstGeom>
            <a:solidFill>
              <a:srgbClr val="F5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67396B-138B-4367-B308-9823C2890C31}"/>
                </a:ext>
              </a:extLst>
            </p:cNvPr>
            <p:cNvSpPr/>
            <p:nvPr/>
          </p:nvSpPr>
          <p:spPr>
            <a:xfrm>
              <a:off x="4469701" y="6571452"/>
              <a:ext cx="3153350" cy="334378"/>
            </a:xfrm>
            <a:prstGeom prst="rect">
              <a:avLst/>
            </a:prstGeom>
            <a:solidFill>
              <a:srgbClr val="F5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30C7AED-471E-480D-9625-CB9C249CC672}"/>
              </a:ext>
            </a:extLst>
          </p:cNvPr>
          <p:cNvSpPr/>
          <p:nvPr/>
        </p:nvSpPr>
        <p:spPr>
          <a:xfrm>
            <a:off x="2943620" y="7010626"/>
            <a:ext cx="2514600" cy="45482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Saisissez un numéro de téléphone valide et joignable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60F3E1-2A3E-459C-AB47-AC1538753EBE}"/>
              </a:ext>
            </a:extLst>
          </p:cNvPr>
          <p:cNvSpPr/>
          <p:nvPr/>
        </p:nvSpPr>
        <p:spPr>
          <a:xfrm>
            <a:off x="3407450" y="8620424"/>
            <a:ext cx="2514600" cy="4548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Cliquez sur «Enregistrer»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AE629E8-E272-4560-A2E7-A564EDDF5209}"/>
              </a:ext>
            </a:extLst>
          </p:cNvPr>
          <p:cNvCxnSpPr>
            <a:stCxn id="21" idx="3"/>
          </p:cNvCxnSpPr>
          <p:nvPr/>
        </p:nvCxnSpPr>
        <p:spPr>
          <a:xfrm flipV="1">
            <a:off x="5922050" y="8343900"/>
            <a:ext cx="307966" cy="50393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3725CDB-8213-4750-A8B3-D20696450BA9}"/>
              </a:ext>
            </a:extLst>
          </p:cNvPr>
          <p:cNvSpPr/>
          <p:nvPr/>
        </p:nvSpPr>
        <p:spPr>
          <a:xfrm>
            <a:off x="8373204" y="4822719"/>
            <a:ext cx="6609523" cy="45482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Entrez votre nom et prénom tel qu’ils apparaissent sur vos documents officiels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085CE20-5834-4CCD-BEC6-ABED973E71AF}"/>
              </a:ext>
            </a:extLst>
          </p:cNvPr>
          <p:cNvCxnSpPr>
            <a:stCxn id="25" idx="3"/>
          </p:cNvCxnSpPr>
          <p:nvPr/>
        </p:nvCxnSpPr>
        <p:spPr>
          <a:xfrm flipV="1">
            <a:off x="5458220" y="6768079"/>
            <a:ext cx="617813" cy="46995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E4FA3BA-045C-426F-9C94-A5DD31541D4E}"/>
              </a:ext>
            </a:extLst>
          </p:cNvPr>
          <p:cNvSpPr/>
          <p:nvPr/>
        </p:nvSpPr>
        <p:spPr>
          <a:xfrm>
            <a:off x="8697372" y="7680969"/>
            <a:ext cx="6609523" cy="4548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Choisissez votre grade depuis la liste: Maître assistant/ Maître de conférences/ Professeur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34ED83-BA81-4A94-A398-7E0BFCCF3051}"/>
              </a:ext>
            </a:extLst>
          </p:cNvPr>
          <p:cNvSpPr/>
          <p:nvPr/>
        </p:nvSpPr>
        <p:spPr>
          <a:xfrm>
            <a:off x="9209390" y="5839567"/>
            <a:ext cx="6609523" cy="4548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Entrez une adresse mail valide</a:t>
            </a:r>
            <a:endParaRPr lang="ar-T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CBB9E0-E68F-4978-80F5-06D0AFA021EA}"/>
              </a:ext>
            </a:extLst>
          </p:cNvPr>
          <p:cNvSpPr/>
          <p:nvPr/>
        </p:nvSpPr>
        <p:spPr>
          <a:xfrm>
            <a:off x="3305273" y="5077240"/>
            <a:ext cx="943999" cy="435770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4AB8C8-4D96-4851-BFF1-5490AAEBA565}"/>
              </a:ext>
            </a:extLst>
          </p:cNvPr>
          <p:cNvSpPr/>
          <p:nvPr/>
        </p:nvSpPr>
        <p:spPr>
          <a:xfrm>
            <a:off x="304800" y="4822719"/>
            <a:ext cx="2655084" cy="854181"/>
          </a:xfrm>
          <a:prstGeom prst="rect">
            <a:avLst/>
          </a:prstGeom>
          <a:solidFill>
            <a:schemeClr val="bg1"/>
          </a:solidFill>
          <a:ln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Appuyez sur Profil pour pouvoir modifier vos informations personnelles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CC64059F-B7FE-49A1-86C0-0C9512FED120}"/>
              </a:ext>
            </a:extLst>
          </p:cNvPr>
          <p:cNvCxnSpPr>
            <a:endCxn id="23" idx="1"/>
          </p:cNvCxnSpPr>
          <p:nvPr/>
        </p:nvCxnSpPr>
        <p:spPr>
          <a:xfrm>
            <a:off x="2943620" y="5261995"/>
            <a:ext cx="361653" cy="3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83D490B-2CAD-4503-B5FE-435207B1F3D5}"/>
              </a:ext>
            </a:extLst>
          </p:cNvPr>
          <p:cNvSpPr/>
          <p:nvPr/>
        </p:nvSpPr>
        <p:spPr>
          <a:xfrm>
            <a:off x="-1484646" y="0"/>
            <a:ext cx="19772646" cy="1032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5400000">
            <a:off x="-7642290" y="2451006"/>
            <a:ext cx="20723323" cy="13992097"/>
            <a:chOff x="0" y="0"/>
            <a:chExt cx="16341211" cy="11033356"/>
          </a:xfrm>
          <a:solidFill>
            <a:srgbClr val="A3330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sp>
        <p:nvSpPr>
          <p:cNvPr id="40" name="Freeform 40"/>
          <p:cNvSpPr/>
          <p:nvPr/>
        </p:nvSpPr>
        <p:spPr>
          <a:xfrm rot="10800000">
            <a:off x="311727" y="6193508"/>
            <a:ext cx="5656772" cy="4092463"/>
          </a:xfrm>
          <a:custGeom>
            <a:avLst/>
            <a:gdLst/>
            <a:ahLst/>
            <a:cxnLst/>
            <a:rect l="l" t="t" r="r" b="b"/>
            <a:pathLst>
              <a:path w="983050" h="711200">
                <a:moveTo>
                  <a:pt x="491525" y="711200"/>
                </a:moveTo>
                <a:lnTo>
                  <a:pt x="983050" y="0"/>
                </a:lnTo>
                <a:lnTo>
                  <a:pt x="0" y="0"/>
                </a:lnTo>
                <a:lnTo>
                  <a:pt x="491525" y="711200"/>
                </a:lnTo>
                <a:close/>
              </a:path>
            </a:pathLst>
          </a:custGeom>
          <a:gradFill flip="none" rotWithShape="1">
            <a:gsLst>
              <a:gs pos="0">
                <a:srgbClr val="752501">
                  <a:tint val="66000"/>
                  <a:satMod val="160000"/>
                </a:srgbClr>
              </a:gs>
              <a:gs pos="50000">
                <a:srgbClr val="752501">
                  <a:tint val="44500"/>
                  <a:satMod val="160000"/>
                </a:srgbClr>
              </a:gs>
              <a:gs pos="100000">
                <a:srgbClr val="75250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0A62ED5B-328B-4914-BD57-66052DDD4256}"/>
              </a:ext>
            </a:extLst>
          </p:cNvPr>
          <p:cNvSpPr txBox="1"/>
          <p:nvPr/>
        </p:nvSpPr>
        <p:spPr>
          <a:xfrm>
            <a:off x="10287000" y="243735"/>
            <a:ext cx="8001000" cy="18674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fr-FR" sz="1100" dirty="0">
              <a:solidFill>
                <a:srgbClr val="1D5294"/>
              </a:solidFill>
              <a:latin typeface="Blinker 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 "/>
              </a:rPr>
              <a:t>Liste des candidats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fr-FR" dirty="0">
              <a:solidFill>
                <a:srgbClr val="1D5294"/>
              </a:solidFill>
              <a:latin typeface="Blinker "/>
            </a:endParaRPr>
          </a:p>
        </p:txBody>
      </p:sp>
      <p:sp>
        <p:nvSpPr>
          <p:cNvPr id="44" name="Rectangle: Rounded Corners 23">
            <a:extLst>
              <a:ext uri="{FF2B5EF4-FFF2-40B4-BE49-F238E27FC236}">
                <a16:creationId xmlns:a16="http://schemas.microsoft.com/office/drawing/2014/main" id="{1AFD9068-A683-4C8E-BBFD-D3694F8B38A8}"/>
              </a:ext>
            </a:extLst>
          </p:cNvPr>
          <p:cNvSpPr/>
          <p:nvPr/>
        </p:nvSpPr>
        <p:spPr>
          <a:xfrm>
            <a:off x="9906000" y="243736"/>
            <a:ext cx="381000" cy="1677382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TN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2F2AA9B-82D0-BAB7-1199-978562B69D78}"/>
              </a:ext>
            </a:extLst>
          </p:cNvPr>
          <p:cNvGrpSpPr/>
          <p:nvPr/>
        </p:nvGrpSpPr>
        <p:grpSpPr>
          <a:xfrm>
            <a:off x="3969761" y="2250473"/>
            <a:ext cx="14015656" cy="6651771"/>
            <a:chOff x="3969761" y="2250473"/>
            <a:chExt cx="14015656" cy="665177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5793C37-71EE-8CA4-CA12-989EBA2D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761" y="2250473"/>
              <a:ext cx="14015656" cy="665177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D96E10-D862-4B4D-8478-CEBCAEF90574}"/>
                </a:ext>
              </a:extLst>
            </p:cNvPr>
            <p:cNvSpPr/>
            <p:nvPr/>
          </p:nvSpPr>
          <p:spPr>
            <a:xfrm>
              <a:off x="7806710" y="5791788"/>
              <a:ext cx="685800" cy="288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70AB935-7CD5-4B1B-A448-3D808858A65A}"/>
              </a:ext>
            </a:extLst>
          </p:cNvPr>
          <p:cNvSpPr/>
          <p:nvPr/>
        </p:nvSpPr>
        <p:spPr>
          <a:xfrm>
            <a:off x="4191000" y="4743763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4BEDBC-7DD1-4266-A607-B6C44B8859C8}"/>
              </a:ext>
            </a:extLst>
          </p:cNvPr>
          <p:cNvSpPr/>
          <p:nvPr/>
        </p:nvSpPr>
        <p:spPr>
          <a:xfrm>
            <a:off x="1190527" y="4457700"/>
            <a:ext cx="2655084" cy="1447800"/>
          </a:xfrm>
          <a:prstGeom prst="rect">
            <a:avLst/>
          </a:prstGeom>
          <a:solidFill>
            <a:schemeClr val="bg1"/>
          </a:solidFill>
          <a:ln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Appuyez sur candidats pour pouvoir visualiser la liste des candidats par mastère, leurs parcours et dossier, ainsi que leurs scores et valider leur candidature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6D3A442-DCA3-4DE4-ABA4-9BB2713A05DC}"/>
              </a:ext>
            </a:extLst>
          </p:cNvPr>
          <p:cNvCxnSpPr/>
          <p:nvPr/>
        </p:nvCxnSpPr>
        <p:spPr>
          <a:xfrm>
            <a:off x="3829347" y="4896976"/>
            <a:ext cx="361653" cy="3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1D5714C-FB67-43B6-A270-78CCF4A89298}"/>
              </a:ext>
            </a:extLst>
          </p:cNvPr>
          <p:cNvSpPr/>
          <p:nvPr/>
        </p:nvSpPr>
        <p:spPr>
          <a:xfrm>
            <a:off x="10012371" y="3238500"/>
            <a:ext cx="422874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Choisissez un mastère auquel vous faite partie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0956797-A1DA-4F1A-BE22-1AD797EE134E}"/>
              </a:ext>
            </a:extLst>
          </p:cNvPr>
          <p:cNvCxnSpPr/>
          <p:nvPr/>
        </p:nvCxnSpPr>
        <p:spPr>
          <a:xfrm>
            <a:off x="12115800" y="3619500"/>
            <a:ext cx="0" cy="2286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2F1C88F-9996-4E27-90EB-1FE065E5C6BB}"/>
              </a:ext>
            </a:extLst>
          </p:cNvPr>
          <p:cNvSpPr/>
          <p:nvPr/>
        </p:nvSpPr>
        <p:spPr>
          <a:xfrm>
            <a:off x="9973748" y="4211176"/>
            <a:ext cx="4228746" cy="6677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Une liste des candidats pour ce mastère apparaît donc triée selon le score (Les étudiants présélectionnés et ceux sur la liste d’attente)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E1E99CC-D050-4312-A286-18A77283E313}"/>
              </a:ext>
            </a:extLst>
          </p:cNvPr>
          <p:cNvCxnSpPr/>
          <p:nvPr/>
        </p:nvCxnSpPr>
        <p:spPr>
          <a:xfrm>
            <a:off x="12115800" y="4896976"/>
            <a:ext cx="0" cy="2846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41B8C44-3FE8-4541-86AE-58214A992B39}"/>
              </a:ext>
            </a:extLst>
          </p:cNvPr>
          <p:cNvCxnSpPr/>
          <p:nvPr/>
        </p:nvCxnSpPr>
        <p:spPr>
          <a:xfrm>
            <a:off x="12115800" y="4000500"/>
            <a:ext cx="0" cy="2286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3FDACD9-5F9D-4ED1-A367-279D44B4D7A6}"/>
              </a:ext>
            </a:extLst>
          </p:cNvPr>
          <p:cNvSpPr/>
          <p:nvPr/>
        </p:nvSpPr>
        <p:spPr>
          <a:xfrm>
            <a:off x="14318239" y="7656376"/>
            <a:ext cx="2666991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Cliquez sur les 3 points sous actions pour chaque candidat pour pouvoir visualiser son dossier et le valider ou le rejeter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11D04C8-711B-42C1-8C4E-76BF28C299A9}"/>
              </a:ext>
            </a:extLst>
          </p:cNvPr>
          <p:cNvCxnSpPr>
            <a:cxnSpLocks/>
          </p:cNvCxnSpPr>
          <p:nvPr/>
        </p:nvCxnSpPr>
        <p:spPr>
          <a:xfrm flipV="1">
            <a:off x="15697200" y="6392404"/>
            <a:ext cx="1190586" cy="12656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740886E3-5EA5-40FA-9B95-531C22480812}"/>
              </a:ext>
            </a:extLst>
          </p:cNvPr>
          <p:cNvSpPr/>
          <p:nvPr/>
        </p:nvSpPr>
        <p:spPr>
          <a:xfrm>
            <a:off x="16892276" y="5994611"/>
            <a:ext cx="367359" cy="3977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1AB7E6-A226-4BED-803E-950559AFBE1C}"/>
              </a:ext>
            </a:extLst>
          </p:cNvPr>
          <p:cNvSpPr/>
          <p:nvPr/>
        </p:nvSpPr>
        <p:spPr>
          <a:xfrm>
            <a:off x="14775200" y="2977738"/>
            <a:ext cx="2666990" cy="13481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36588" algn="l"/>
              </a:tabLst>
            </a:pPr>
            <a:r>
              <a:rPr lang="fr-FR" sz="1400" dirty="0">
                <a:solidFill>
                  <a:schemeClr val="tx2"/>
                </a:solidFill>
              </a:rPr>
              <a:t>Vous pouvez effectuer une recherche avancée en tapant le nom d’un candidat, l’intitulé d’un mastère, le niveau d’étude (M1 ou M2), l’état du dossier ou le résultat de sélection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A955227-DF47-4CB0-BD1C-4E55FB4A67CA}"/>
              </a:ext>
            </a:extLst>
          </p:cNvPr>
          <p:cNvCxnSpPr>
            <a:stCxn id="15" idx="2"/>
          </p:cNvCxnSpPr>
          <p:nvPr/>
        </p:nvCxnSpPr>
        <p:spPr>
          <a:xfrm>
            <a:off x="16108695" y="4325867"/>
            <a:ext cx="235851" cy="32443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1570634-2E67-E251-ABA5-6F7ACFB7B608}"/>
              </a:ext>
            </a:extLst>
          </p:cNvPr>
          <p:cNvSpPr/>
          <p:nvPr/>
        </p:nvSpPr>
        <p:spPr>
          <a:xfrm>
            <a:off x="2138689" y="6049343"/>
            <a:ext cx="422874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Vous pouvez télécharger la liste des candidats triés sous format EXCEL, il suffit de cliquer sur EXCEL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9F8AE77-C0CE-B567-B6D8-00EBAA625B7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367435" y="4857847"/>
            <a:ext cx="477581" cy="1420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8EDB6705-D32C-0E45-BF74-85F137A68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1" t="10997" r="4624" b="78728"/>
          <a:stretch/>
        </p:blipFill>
        <p:spPr>
          <a:xfrm>
            <a:off x="2428430" y="6794551"/>
            <a:ext cx="3939005" cy="995452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A564A33-61A7-9AFD-356F-019DAF7E6EA2}"/>
              </a:ext>
            </a:extLst>
          </p:cNvPr>
          <p:cNvCxnSpPr/>
          <p:nvPr/>
        </p:nvCxnSpPr>
        <p:spPr>
          <a:xfrm>
            <a:off x="4217017" y="6506543"/>
            <a:ext cx="0" cy="31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994786" y="991321"/>
            <a:ext cx="6125261" cy="4135690"/>
            <a:chOff x="0" y="0"/>
            <a:chExt cx="16341211" cy="11033356"/>
          </a:xfrm>
          <a:solidFill>
            <a:srgbClr val="9D310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341212" cy="11033356"/>
            </a:xfrm>
            <a:custGeom>
              <a:avLst/>
              <a:gdLst/>
              <a:ahLst/>
              <a:cxnLst/>
              <a:rect l="l" t="t" r="r" b="b"/>
              <a:pathLst>
                <a:path w="16341212" h="11033356">
                  <a:moveTo>
                    <a:pt x="16341212" y="11033356"/>
                  </a:moveTo>
                  <a:lnTo>
                    <a:pt x="0" y="11033356"/>
                  </a:lnTo>
                  <a:lnTo>
                    <a:pt x="0" y="0"/>
                  </a:lnTo>
                  <a:lnTo>
                    <a:pt x="16341212" y="1103335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614989" y="2137214"/>
            <a:ext cx="4714053" cy="8253695"/>
            <a:chOff x="0" y="0"/>
            <a:chExt cx="5353494" cy="9373274"/>
          </a:xfrm>
          <a:solidFill>
            <a:srgbClr val="75250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5353493" cy="9373274"/>
            </a:xfrm>
            <a:custGeom>
              <a:avLst/>
              <a:gdLst/>
              <a:ahLst/>
              <a:cxnLst/>
              <a:rect l="l" t="t" r="r" b="b"/>
              <a:pathLst>
                <a:path w="5353493" h="9373274">
                  <a:moveTo>
                    <a:pt x="5353493" y="9373274"/>
                  </a:moveTo>
                  <a:lnTo>
                    <a:pt x="0" y="9373274"/>
                  </a:lnTo>
                  <a:lnTo>
                    <a:pt x="0" y="0"/>
                  </a:lnTo>
                  <a:lnTo>
                    <a:pt x="5353493" y="9373274"/>
                  </a:lnTo>
                  <a:close/>
                </a:path>
              </a:pathLst>
            </a:custGeom>
            <a:grpFill/>
          </p:spPr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684FC2A4-0F23-4518-A6D7-C67EBD92AD6D}"/>
              </a:ext>
            </a:extLst>
          </p:cNvPr>
          <p:cNvSpPr txBox="1"/>
          <p:nvPr/>
        </p:nvSpPr>
        <p:spPr>
          <a:xfrm>
            <a:off x="6781800" y="443290"/>
            <a:ext cx="9675569" cy="1101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5400" dirty="0">
                <a:solidFill>
                  <a:srgbClr val="9D3101"/>
                </a:solidFill>
                <a:latin typeface="Blinker "/>
              </a:rPr>
              <a:t>Cursus du candidat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14CC19-636E-4DD2-852E-FCE6DD82B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1" y="2019300"/>
            <a:ext cx="12856910" cy="78244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DF4DD9-CE05-4412-A2F5-4D6A2AA0676C}"/>
              </a:ext>
            </a:extLst>
          </p:cNvPr>
          <p:cNvSpPr/>
          <p:nvPr/>
        </p:nvSpPr>
        <p:spPr>
          <a:xfrm>
            <a:off x="7620000" y="6121797"/>
            <a:ext cx="838200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C92A12-4B53-4A0E-ADEC-00716B110AAB}"/>
              </a:ext>
            </a:extLst>
          </p:cNvPr>
          <p:cNvSpPr/>
          <p:nvPr/>
        </p:nvSpPr>
        <p:spPr>
          <a:xfrm>
            <a:off x="8049039" y="6508948"/>
            <a:ext cx="838200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20CE56-09D8-4BB6-A3AC-B9F04CE0CF94}"/>
              </a:ext>
            </a:extLst>
          </p:cNvPr>
          <p:cNvSpPr/>
          <p:nvPr/>
        </p:nvSpPr>
        <p:spPr>
          <a:xfrm>
            <a:off x="7210838" y="4838700"/>
            <a:ext cx="2314162" cy="1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4C4A60"/>
                </a:solidFill>
              </a:rPr>
              <a:t>Foulenbenfoulen@mail.com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7C6D95-3F34-4D63-A1FE-73F3C6D86379}"/>
              </a:ext>
            </a:extLst>
          </p:cNvPr>
          <p:cNvSpPr/>
          <p:nvPr/>
        </p:nvSpPr>
        <p:spPr>
          <a:xfrm>
            <a:off x="7863421" y="1668641"/>
            <a:ext cx="7512326" cy="533400"/>
          </a:xfrm>
          <a:prstGeom prst="rect">
            <a:avLst/>
          </a:prstGeom>
          <a:solidFill>
            <a:schemeClr val="bg1"/>
          </a:solidFill>
          <a:ln>
            <a:solidFill>
              <a:srgbClr val="752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Une fois vous avez cliqué sur les 3 points sous actions vous pouvez accéder à cette interface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34C74F-31CF-41A8-BB5C-EB414F1E680D}"/>
              </a:ext>
            </a:extLst>
          </p:cNvPr>
          <p:cNvSpPr/>
          <p:nvPr/>
        </p:nvSpPr>
        <p:spPr>
          <a:xfrm>
            <a:off x="8039100" y="2297887"/>
            <a:ext cx="53721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Choisissez « cursus » pour pouvoir visualiser le parcours de l’étudiant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CB7AA44-A824-4A20-AD72-43A2A125CA66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0725150" y="2831287"/>
            <a:ext cx="0" cy="1786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E7EF747-08FE-4E2B-953B-247684B5FEED}"/>
              </a:ext>
            </a:extLst>
          </p:cNvPr>
          <p:cNvSpPr/>
          <p:nvPr/>
        </p:nvSpPr>
        <p:spPr>
          <a:xfrm>
            <a:off x="2819399" y="6896100"/>
            <a:ext cx="3773207" cy="12536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Vous trouverez à gauche les informations personnelles de l’étudiant, son numéro CIN, son numéro de téléphone ainsi qu’une description à propos du candidat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B803841-1205-463F-BA01-9D4CC80B2E52}"/>
              </a:ext>
            </a:extLst>
          </p:cNvPr>
          <p:cNvCxnSpPr>
            <a:stCxn id="33" idx="3"/>
          </p:cNvCxnSpPr>
          <p:nvPr/>
        </p:nvCxnSpPr>
        <p:spPr>
          <a:xfrm flipV="1">
            <a:off x="6592606" y="7277100"/>
            <a:ext cx="618232" cy="2458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2A8CC53-E70B-47C1-975A-F64ED4C37718}"/>
              </a:ext>
            </a:extLst>
          </p:cNvPr>
          <p:cNvSpPr/>
          <p:nvPr/>
        </p:nvSpPr>
        <p:spPr>
          <a:xfrm>
            <a:off x="4856555" y="4438963"/>
            <a:ext cx="1143000" cy="399737"/>
          </a:xfrm>
          <a:prstGeom prst="rect">
            <a:avLst/>
          </a:prstGeom>
          <a:noFill/>
          <a:ln w="38100">
            <a:solidFill>
              <a:srgbClr val="A3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80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8026</TotalTime>
  <Words>1129</Words>
  <Application>Microsoft Office PowerPoint</Application>
  <PresentationFormat>Personnalisé</PresentationFormat>
  <Paragraphs>127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Blinker Bold</vt:lpstr>
      <vt:lpstr>Wingdings</vt:lpstr>
      <vt:lpstr>Blinker</vt:lpstr>
      <vt:lpstr>Source Code Pro</vt:lpstr>
      <vt:lpstr>Blinker 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Yellow Corporate Geometric Simple User Persona User Persona Presentation</dc:title>
  <dc:creator>Syrine Douik</dc:creator>
  <cp:lastModifiedBy>UCAR</cp:lastModifiedBy>
  <cp:revision>80</cp:revision>
  <dcterms:created xsi:type="dcterms:W3CDTF">2006-08-16T00:00:00Z</dcterms:created>
  <dcterms:modified xsi:type="dcterms:W3CDTF">2024-07-23T12:26:51Z</dcterms:modified>
  <dc:identifier>DAFviLM8GB4</dc:identifier>
</cp:coreProperties>
</file>